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sldIdLst>
    <p:sldId id="302" r:id="rId2"/>
    <p:sldId id="257" r:id="rId3"/>
    <p:sldId id="276" r:id="rId4"/>
    <p:sldId id="260" r:id="rId5"/>
    <p:sldId id="311" r:id="rId6"/>
    <p:sldId id="321" r:id="rId7"/>
    <p:sldId id="323" r:id="rId8"/>
    <p:sldId id="263" r:id="rId9"/>
    <p:sldId id="317" r:id="rId10"/>
    <p:sldId id="322" r:id="rId11"/>
    <p:sldId id="314" r:id="rId12"/>
    <p:sldId id="319" r:id="rId13"/>
    <p:sldId id="301" r:id="rId14"/>
    <p:sldId id="267" r:id="rId15"/>
    <p:sldId id="324"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02" userDrawn="1">
          <p15:clr>
            <a:srgbClr val="A4A3A4"/>
          </p15:clr>
        </p15:guide>
        <p15:guide id="2" pos="3840" userDrawn="1">
          <p15:clr>
            <a:srgbClr val="A4A3A4"/>
          </p15:clr>
        </p15:guide>
        <p15:guide id="3"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B1D2"/>
    <a:srgbClr val="1E4A60"/>
    <a:srgbClr val="9FCBE1"/>
    <a:srgbClr val="4A9DC6"/>
    <a:srgbClr val="337EA3"/>
    <a:srgbClr val="296583"/>
    <a:srgbClr val="183B4C"/>
    <a:srgbClr val="62889A"/>
    <a:srgbClr val="0D425C"/>
    <a:srgbClr val="0F44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43" autoAdjust="0"/>
    <p:restoredTop sz="95077" autoAdjust="0"/>
  </p:normalViewPr>
  <p:slideViewPr>
    <p:cSldViewPr snapToGrid="0" showGuides="1">
      <p:cViewPr varScale="1">
        <p:scale>
          <a:sx n="149" d="100"/>
          <a:sy n="149" d="100"/>
        </p:scale>
        <p:origin x="376" y="168"/>
      </p:cViewPr>
      <p:guideLst>
        <p:guide orient="horz" pos="3702"/>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19052881173944167"/>
          <c:y val="3.5644872362923678E-2"/>
          <c:w val="0.6114048542196866"/>
          <c:h val="1"/>
        </c:manualLayout>
      </c:layout>
      <c:doughnutChart>
        <c:varyColors val="1"/>
        <c:ser>
          <c:idx val="0"/>
          <c:order val="0"/>
          <c:tx>
            <c:strRef>
              <c:f>Sheet1!$B$1</c:f>
              <c:strCache>
                <c:ptCount val="1"/>
                <c:pt idx="0">
                  <c:v>Use of Funds</c:v>
                </c:pt>
              </c:strCache>
            </c:strRef>
          </c:tx>
          <c:spPr>
            <a:solidFill>
              <a:schemeClr val="tx2"/>
            </a:solidFill>
          </c:spPr>
          <c:dPt>
            <c:idx val="0"/>
            <c:bubble3D val="0"/>
            <c:spPr>
              <a:solidFill>
                <a:srgbClr val="70B1D2"/>
              </a:solidFill>
              <a:ln w="19050">
                <a:solidFill>
                  <a:schemeClr val="lt1"/>
                </a:solidFill>
              </a:ln>
              <a:effectLst/>
            </c:spPr>
            <c:extLst>
              <c:ext xmlns:c16="http://schemas.microsoft.com/office/drawing/2014/chart" uri="{C3380CC4-5D6E-409C-BE32-E72D297353CC}">
                <c16:uniqueId val="{00000004-7A36-45CB-BFCE-EB1939A4A286}"/>
              </c:ext>
            </c:extLst>
          </c:dPt>
          <c:dPt>
            <c:idx val="1"/>
            <c:bubble3D val="0"/>
            <c:spPr>
              <a:solidFill>
                <a:srgbClr val="70B1D2"/>
              </a:solidFill>
              <a:ln w="19050">
                <a:solidFill>
                  <a:schemeClr val="lt1"/>
                </a:solidFill>
              </a:ln>
              <a:effectLst/>
            </c:spPr>
            <c:extLst>
              <c:ext xmlns:c16="http://schemas.microsoft.com/office/drawing/2014/chart" uri="{C3380CC4-5D6E-409C-BE32-E72D297353CC}">
                <c16:uniqueId val="{00000005-7A36-45CB-BFCE-EB1939A4A286}"/>
              </c:ext>
            </c:extLst>
          </c:dPt>
          <c:dPt>
            <c:idx val="2"/>
            <c:bubble3D val="0"/>
            <c:spPr>
              <a:solidFill>
                <a:srgbClr val="70B1D2"/>
              </a:solidFill>
              <a:ln w="19050">
                <a:solidFill>
                  <a:schemeClr val="lt1"/>
                </a:solidFill>
              </a:ln>
              <a:effectLst/>
            </c:spPr>
            <c:extLst>
              <c:ext xmlns:c16="http://schemas.microsoft.com/office/drawing/2014/chart" uri="{C3380CC4-5D6E-409C-BE32-E72D297353CC}">
                <c16:uniqueId val="{00000006-7A36-45CB-BFCE-EB1939A4A286}"/>
              </c:ext>
            </c:extLst>
          </c:dPt>
          <c:dPt>
            <c:idx val="3"/>
            <c:bubble3D val="0"/>
            <c:spPr>
              <a:solidFill>
                <a:schemeClr val="tx2"/>
              </a:solidFill>
              <a:ln w="19050">
                <a:solidFill>
                  <a:schemeClr val="lt1"/>
                </a:solidFill>
              </a:ln>
              <a:effectLst/>
            </c:spPr>
            <c:extLst>
              <c:ext xmlns:c16="http://schemas.microsoft.com/office/drawing/2014/chart" uri="{C3380CC4-5D6E-409C-BE32-E72D297353CC}">
                <c16:uniqueId val="{00000007-7A36-45CB-BFCE-EB1939A4A286}"/>
              </c:ext>
            </c:extLst>
          </c:dPt>
          <c:dPt>
            <c:idx val="4"/>
            <c:bubble3D val="0"/>
            <c:spPr>
              <a:solidFill>
                <a:schemeClr val="tx2"/>
              </a:solidFill>
              <a:ln w="19050">
                <a:solidFill>
                  <a:schemeClr val="lt1"/>
                </a:solidFill>
              </a:ln>
              <a:effectLst/>
            </c:spPr>
            <c:extLst>
              <c:ext xmlns:c16="http://schemas.microsoft.com/office/drawing/2014/chart" uri="{C3380CC4-5D6E-409C-BE32-E72D297353CC}">
                <c16:uniqueId val="{00000008-7A36-45CB-BFCE-EB1939A4A286}"/>
              </c:ext>
            </c:extLst>
          </c:dPt>
          <c:dPt>
            <c:idx val="5"/>
            <c:bubble3D val="0"/>
            <c:spPr>
              <a:solidFill>
                <a:schemeClr val="tx2"/>
              </a:solidFill>
              <a:ln w="19050">
                <a:solidFill>
                  <a:schemeClr val="lt1"/>
                </a:solidFill>
              </a:ln>
              <a:effectLst/>
            </c:spPr>
            <c:extLst>
              <c:ext xmlns:c16="http://schemas.microsoft.com/office/drawing/2014/chart" uri="{C3380CC4-5D6E-409C-BE32-E72D297353CC}">
                <c16:uniqueId val="{00000009-7A36-45CB-BFCE-EB1939A4A286}"/>
              </c:ext>
            </c:extLst>
          </c:dPt>
          <c:dPt>
            <c:idx val="6"/>
            <c:bubble3D val="0"/>
            <c:spPr>
              <a:solidFill>
                <a:schemeClr val="tx2"/>
              </a:solidFill>
              <a:ln w="19050">
                <a:solidFill>
                  <a:schemeClr val="lt1"/>
                </a:solidFill>
              </a:ln>
              <a:effectLst/>
            </c:spPr>
            <c:extLst>
              <c:ext xmlns:c16="http://schemas.microsoft.com/office/drawing/2014/chart" uri="{C3380CC4-5D6E-409C-BE32-E72D297353CC}">
                <c16:uniqueId val="{00000003-7A36-45CB-BFCE-EB1939A4A286}"/>
              </c:ext>
            </c:extLst>
          </c:dPt>
          <c:dPt>
            <c:idx val="7"/>
            <c:bubble3D val="0"/>
            <c:spPr>
              <a:solidFill>
                <a:schemeClr val="tx2"/>
              </a:solidFill>
              <a:ln w="19050">
                <a:solidFill>
                  <a:schemeClr val="lt1"/>
                </a:solidFill>
              </a:ln>
              <a:effectLst/>
            </c:spPr>
            <c:extLst>
              <c:ext xmlns:c16="http://schemas.microsoft.com/office/drawing/2014/chart" uri="{C3380CC4-5D6E-409C-BE32-E72D297353CC}">
                <c16:uniqueId val="{00000002-7A36-45CB-BFCE-EB1939A4A286}"/>
              </c:ext>
            </c:extLst>
          </c:dPt>
          <c:dLbls>
            <c:delete val="1"/>
          </c:dLbls>
          <c:cat>
            <c:strRef>
              <c:f>Sheet1!$A$2:$A$9</c:f>
              <c:strCache>
                <c:ptCount val="8"/>
                <c:pt idx="0">
                  <c:v>Executive Salaries</c:v>
                </c:pt>
                <c:pt idx="1">
                  <c:v>General and Administrative</c:v>
                </c:pt>
                <c:pt idx="2">
                  <c:v>Customer Support</c:v>
                </c:pt>
                <c:pt idx="3">
                  <c:v>Sales and Marketing Salaries</c:v>
                </c:pt>
                <c:pt idx="4">
                  <c:v>Sales and Marketing</c:v>
                </c:pt>
                <c:pt idx="5">
                  <c:v>Equipment Sales</c:v>
                </c:pt>
                <c:pt idx="6">
                  <c:v>Development and Maintenance</c:v>
                </c:pt>
                <c:pt idx="7">
                  <c:v>Product Development</c:v>
                </c:pt>
              </c:strCache>
            </c:strRef>
          </c:cat>
          <c:val>
            <c:numRef>
              <c:f>Sheet1!$B$2:$B$9</c:f>
              <c:numCache>
                <c:formatCode>_-[$$-409]* #,##0_ ;_-[$$-409]* \-#,##0\ ;_-[$$-409]* "-"_ ;_-@_ </c:formatCode>
                <c:ptCount val="8"/>
                <c:pt idx="0">
                  <c:v>283000</c:v>
                </c:pt>
                <c:pt idx="1">
                  <c:v>116000</c:v>
                </c:pt>
                <c:pt idx="2">
                  <c:v>100000</c:v>
                </c:pt>
                <c:pt idx="3">
                  <c:v>123000</c:v>
                </c:pt>
                <c:pt idx="4">
                  <c:v>87000</c:v>
                </c:pt>
                <c:pt idx="5">
                  <c:v>17000</c:v>
                </c:pt>
                <c:pt idx="6">
                  <c:v>191000</c:v>
                </c:pt>
                <c:pt idx="7">
                  <c:v>83000</c:v>
                </c:pt>
              </c:numCache>
            </c:numRef>
          </c:val>
          <c:extLst>
            <c:ext xmlns:c16="http://schemas.microsoft.com/office/drawing/2014/chart" uri="{C3380CC4-5D6E-409C-BE32-E72D297353CC}">
              <c16:uniqueId val="{00000000-7A36-45CB-BFCE-EB1939A4A286}"/>
            </c:ext>
          </c:extLst>
        </c:ser>
        <c:dLbls>
          <c:showLegendKey val="0"/>
          <c:showVal val="1"/>
          <c:showCatName val="0"/>
          <c:showSerName val="0"/>
          <c:showPercent val="0"/>
          <c:showBubbleSize val="0"/>
          <c:showLeaderLines val="1"/>
        </c:dLbls>
        <c:firstSliceAng val="0"/>
        <c:holeSize val="46"/>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19052881173944167"/>
          <c:y val="3.5644872362923678E-2"/>
          <c:w val="0.6114048542196866"/>
          <c:h val="1"/>
        </c:manualLayout>
      </c:layout>
      <c:doughnutChart>
        <c:varyColors val="1"/>
        <c:ser>
          <c:idx val="0"/>
          <c:order val="0"/>
          <c:tx>
            <c:strRef>
              <c:f>Sheet1!$B$1</c:f>
              <c:strCache>
                <c:ptCount val="1"/>
                <c:pt idx="0">
                  <c:v>Use of Funds</c:v>
                </c:pt>
              </c:strCache>
            </c:strRef>
          </c:tx>
          <c:spPr>
            <a:solidFill>
              <a:schemeClr val="tx2"/>
            </a:solidFill>
          </c:spPr>
          <c:dPt>
            <c:idx val="0"/>
            <c:bubble3D val="0"/>
            <c:spPr>
              <a:solidFill>
                <a:schemeClr val="tx2"/>
              </a:solidFill>
              <a:ln w="19050">
                <a:solidFill>
                  <a:schemeClr val="lt1"/>
                </a:solidFill>
              </a:ln>
              <a:effectLst/>
            </c:spPr>
            <c:extLst>
              <c:ext xmlns:c16="http://schemas.microsoft.com/office/drawing/2014/chart" uri="{C3380CC4-5D6E-409C-BE32-E72D297353CC}">
                <c16:uniqueId val="{00000004-7A36-45CB-BFCE-EB1939A4A286}"/>
              </c:ext>
            </c:extLst>
          </c:dPt>
          <c:dPt>
            <c:idx val="1"/>
            <c:bubble3D val="0"/>
            <c:spPr>
              <a:solidFill>
                <a:schemeClr val="tx2"/>
              </a:solidFill>
              <a:ln w="19050">
                <a:solidFill>
                  <a:schemeClr val="lt1"/>
                </a:solidFill>
              </a:ln>
              <a:effectLst/>
            </c:spPr>
            <c:extLst>
              <c:ext xmlns:c16="http://schemas.microsoft.com/office/drawing/2014/chart" uri="{C3380CC4-5D6E-409C-BE32-E72D297353CC}">
                <c16:uniqueId val="{00000005-7A36-45CB-BFCE-EB1939A4A286}"/>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6-7A36-45CB-BFCE-EB1939A4A286}"/>
              </c:ext>
            </c:extLst>
          </c:dPt>
          <c:dPt>
            <c:idx val="3"/>
            <c:bubble3D val="0"/>
            <c:spPr>
              <a:solidFill>
                <a:srgbClr val="70B1D2"/>
              </a:solidFill>
              <a:ln w="19050">
                <a:solidFill>
                  <a:schemeClr val="lt1"/>
                </a:solidFill>
              </a:ln>
              <a:effectLst/>
            </c:spPr>
            <c:extLst>
              <c:ext xmlns:c16="http://schemas.microsoft.com/office/drawing/2014/chart" uri="{C3380CC4-5D6E-409C-BE32-E72D297353CC}">
                <c16:uniqueId val="{00000007-7A36-45CB-BFCE-EB1939A4A286}"/>
              </c:ext>
            </c:extLst>
          </c:dPt>
          <c:dPt>
            <c:idx val="4"/>
            <c:bubble3D val="0"/>
            <c:spPr>
              <a:solidFill>
                <a:srgbClr val="70B1D2"/>
              </a:solidFill>
              <a:ln w="19050">
                <a:solidFill>
                  <a:schemeClr val="lt1"/>
                </a:solidFill>
              </a:ln>
              <a:effectLst/>
            </c:spPr>
            <c:extLst>
              <c:ext xmlns:c16="http://schemas.microsoft.com/office/drawing/2014/chart" uri="{C3380CC4-5D6E-409C-BE32-E72D297353CC}">
                <c16:uniqueId val="{00000008-7A36-45CB-BFCE-EB1939A4A286}"/>
              </c:ext>
            </c:extLst>
          </c:dPt>
          <c:dPt>
            <c:idx val="5"/>
            <c:bubble3D val="0"/>
            <c:spPr>
              <a:solidFill>
                <a:srgbClr val="70B1D2"/>
              </a:solidFill>
              <a:ln w="19050">
                <a:solidFill>
                  <a:schemeClr val="lt1"/>
                </a:solidFill>
              </a:ln>
              <a:effectLst/>
            </c:spPr>
            <c:extLst>
              <c:ext xmlns:c16="http://schemas.microsoft.com/office/drawing/2014/chart" uri="{C3380CC4-5D6E-409C-BE32-E72D297353CC}">
                <c16:uniqueId val="{00000009-7A36-45CB-BFCE-EB1939A4A286}"/>
              </c:ext>
            </c:extLst>
          </c:dPt>
          <c:dPt>
            <c:idx val="6"/>
            <c:bubble3D val="0"/>
            <c:spPr>
              <a:solidFill>
                <a:schemeClr val="tx2"/>
              </a:solidFill>
              <a:ln w="19050">
                <a:solidFill>
                  <a:schemeClr val="lt1"/>
                </a:solidFill>
              </a:ln>
              <a:effectLst/>
            </c:spPr>
            <c:extLst>
              <c:ext xmlns:c16="http://schemas.microsoft.com/office/drawing/2014/chart" uri="{C3380CC4-5D6E-409C-BE32-E72D297353CC}">
                <c16:uniqueId val="{00000003-7A36-45CB-BFCE-EB1939A4A286}"/>
              </c:ext>
            </c:extLst>
          </c:dPt>
          <c:dPt>
            <c:idx val="7"/>
            <c:bubble3D val="0"/>
            <c:spPr>
              <a:solidFill>
                <a:schemeClr val="tx2"/>
              </a:solidFill>
              <a:ln w="19050">
                <a:solidFill>
                  <a:schemeClr val="lt1"/>
                </a:solidFill>
              </a:ln>
              <a:effectLst/>
            </c:spPr>
            <c:extLst>
              <c:ext xmlns:c16="http://schemas.microsoft.com/office/drawing/2014/chart" uri="{C3380CC4-5D6E-409C-BE32-E72D297353CC}">
                <c16:uniqueId val="{00000002-7A36-45CB-BFCE-EB1939A4A286}"/>
              </c:ext>
            </c:extLst>
          </c:dPt>
          <c:dLbls>
            <c:delete val="1"/>
          </c:dLbls>
          <c:cat>
            <c:strRef>
              <c:f>Sheet1!$A$2:$A$9</c:f>
              <c:strCache>
                <c:ptCount val="8"/>
                <c:pt idx="0">
                  <c:v>Executive Salaries</c:v>
                </c:pt>
                <c:pt idx="1">
                  <c:v>General and Administrative</c:v>
                </c:pt>
                <c:pt idx="2">
                  <c:v>Customer Support</c:v>
                </c:pt>
                <c:pt idx="3">
                  <c:v>Sales and Marketing Salaries</c:v>
                </c:pt>
                <c:pt idx="4">
                  <c:v>Sales and Marketing</c:v>
                </c:pt>
                <c:pt idx="5">
                  <c:v>Equipment Sales</c:v>
                </c:pt>
                <c:pt idx="6">
                  <c:v>Development and Maintenance</c:v>
                </c:pt>
                <c:pt idx="7">
                  <c:v>Product Development</c:v>
                </c:pt>
              </c:strCache>
            </c:strRef>
          </c:cat>
          <c:val>
            <c:numRef>
              <c:f>Sheet1!$B$2:$B$9</c:f>
              <c:numCache>
                <c:formatCode>_-[$$-409]* #,##0_ ;_-[$$-409]* \-#,##0\ ;_-[$$-409]* "-"_ ;_-@_ </c:formatCode>
                <c:ptCount val="8"/>
                <c:pt idx="0">
                  <c:v>283000</c:v>
                </c:pt>
                <c:pt idx="1">
                  <c:v>116000</c:v>
                </c:pt>
                <c:pt idx="2">
                  <c:v>100000</c:v>
                </c:pt>
                <c:pt idx="3">
                  <c:v>123000</c:v>
                </c:pt>
                <c:pt idx="4">
                  <c:v>87000</c:v>
                </c:pt>
                <c:pt idx="5">
                  <c:v>17000</c:v>
                </c:pt>
                <c:pt idx="6">
                  <c:v>191000</c:v>
                </c:pt>
                <c:pt idx="7">
                  <c:v>83000</c:v>
                </c:pt>
              </c:numCache>
            </c:numRef>
          </c:val>
          <c:extLst>
            <c:ext xmlns:c16="http://schemas.microsoft.com/office/drawing/2014/chart" uri="{C3380CC4-5D6E-409C-BE32-E72D297353CC}">
              <c16:uniqueId val="{00000000-7A36-45CB-BFCE-EB1939A4A286}"/>
            </c:ext>
          </c:extLst>
        </c:ser>
        <c:dLbls>
          <c:showLegendKey val="0"/>
          <c:showVal val="1"/>
          <c:showCatName val="0"/>
          <c:showSerName val="0"/>
          <c:showPercent val="0"/>
          <c:showBubbleSize val="0"/>
          <c:showLeaderLines val="1"/>
        </c:dLbls>
        <c:firstSliceAng val="0"/>
        <c:holeSize val="46"/>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19810456931519924"/>
          <c:y val="3.5644872362923678E-2"/>
          <c:w val="0.6114048542196866"/>
          <c:h val="1"/>
        </c:manualLayout>
      </c:layout>
      <c:doughnutChart>
        <c:varyColors val="1"/>
        <c:ser>
          <c:idx val="0"/>
          <c:order val="0"/>
          <c:tx>
            <c:strRef>
              <c:f>Sheet1!$B$1</c:f>
              <c:strCache>
                <c:ptCount val="1"/>
                <c:pt idx="0">
                  <c:v>Use of Funds</c:v>
                </c:pt>
              </c:strCache>
            </c:strRef>
          </c:tx>
          <c:spPr>
            <a:solidFill>
              <a:schemeClr val="tx2"/>
            </a:solidFill>
          </c:spPr>
          <c:dPt>
            <c:idx val="0"/>
            <c:bubble3D val="0"/>
            <c:spPr>
              <a:solidFill>
                <a:schemeClr val="tx2"/>
              </a:solidFill>
              <a:ln w="19050">
                <a:solidFill>
                  <a:schemeClr val="lt1"/>
                </a:solidFill>
              </a:ln>
              <a:effectLst/>
            </c:spPr>
            <c:extLst>
              <c:ext xmlns:c16="http://schemas.microsoft.com/office/drawing/2014/chart" uri="{C3380CC4-5D6E-409C-BE32-E72D297353CC}">
                <c16:uniqueId val="{00000004-7A36-45CB-BFCE-EB1939A4A286}"/>
              </c:ext>
            </c:extLst>
          </c:dPt>
          <c:dPt>
            <c:idx val="1"/>
            <c:bubble3D val="0"/>
            <c:spPr>
              <a:solidFill>
                <a:schemeClr val="tx2"/>
              </a:solidFill>
              <a:ln w="19050">
                <a:solidFill>
                  <a:schemeClr val="lt1"/>
                </a:solidFill>
              </a:ln>
              <a:effectLst/>
            </c:spPr>
            <c:extLst>
              <c:ext xmlns:c16="http://schemas.microsoft.com/office/drawing/2014/chart" uri="{C3380CC4-5D6E-409C-BE32-E72D297353CC}">
                <c16:uniqueId val="{00000005-7A36-45CB-BFCE-EB1939A4A286}"/>
              </c:ext>
            </c:extLst>
          </c:dPt>
          <c:dPt>
            <c:idx val="2"/>
            <c:bubble3D val="0"/>
            <c:spPr>
              <a:solidFill>
                <a:schemeClr val="tx2"/>
              </a:solidFill>
              <a:ln w="19050">
                <a:solidFill>
                  <a:schemeClr val="lt1"/>
                </a:solidFill>
              </a:ln>
              <a:effectLst/>
            </c:spPr>
            <c:extLst>
              <c:ext xmlns:c16="http://schemas.microsoft.com/office/drawing/2014/chart" uri="{C3380CC4-5D6E-409C-BE32-E72D297353CC}">
                <c16:uniqueId val="{00000006-7A36-45CB-BFCE-EB1939A4A286}"/>
              </c:ext>
            </c:extLst>
          </c:dPt>
          <c:dPt>
            <c:idx val="3"/>
            <c:bubble3D val="0"/>
            <c:spPr>
              <a:solidFill>
                <a:schemeClr val="tx2"/>
              </a:solidFill>
              <a:ln w="19050">
                <a:solidFill>
                  <a:schemeClr val="lt1"/>
                </a:solidFill>
              </a:ln>
              <a:effectLst/>
            </c:spPr>
            <c:extLst>
              <c:ext xmlns:c16="http://schemas.microsoft.com/office/drawing/2014/chart" uri="{C3380CC4-5D6E-409C-BE32-E72D297353CC}">
                <c16:uniqueId val="{00000007-7A36-45CB-BFCE-EB1939A4A286}"/>
              </c:ext>
            </c:extLst>
          </c:dPt>
          <c:dPt>
            <c:idx val="4"/>
            <c:bubble3D val="0"/>
            <c:spPr>
              <a:solidFill>
                <a:schemeClr val="tx2"/>
              </a:solidFill>
              <a:ln w="19050">
                <a:solidFill>
                  <a:schemeClr val="lt1"/>
                </a:solidFill>
              </a:ln>
              <a:effectLst/>
            </c:spPr>
            <c:extLst>
              <c:ext xmlns:c16="http://schemas.microsoft.com/office/drawing/2014/chart" uri="{C3380CC4-5D6E-409C-BE32-E72D297353CC}">
                <c16:uniqueId val="{00000008-7A36-45CB-BFCE-EB1939A4A286}"/>
              </c:ext>
            </c:extLst>
          </c:dPt>
          <c:dPt>
            <c:idx val="5"/>
            <c:bubble3D val="0"/>
            <c:spPr>
              <a:solidFill>
                <a:schemeClr val="tx2"/>
              </a:solidFill>
              <a:ln w="19050">
                <a:solidFill>
                  <a:schemeClr val="lt1"/>
                </a:solidFill>
              </a:ln>
              <a:effectLst/>
            </c:spPr>
            <c:extLst>
              <c:ext xmlns:c16="http://schemas.microsoft.com/office/drawing/2014/chart" uri="{C3380CC4-5D6E-409C-BE32-E72D297353CC}">
                <c16:uniqueId val="{00000009-7A36-45CB-BFCE-EB1939A4A286}"/>
              </c:ext>
            </c:extLst>
          </c:dPt>
          <c:dPt>
            <c:idx val="6"/>
            <c:bubble3D val="0"/>
            <c:spPr>
              <a:solidFill>
                <a:srgbClr val="70B1D2"/>
              </a:solidFill>
              <a:ln w="19050">
                <a:solidFill>
                  <a:schemeClr val="lt1"/>
                </a:solidFill>
              </a:ln>
              <a:effectLst/>
            </c:spPr>
            <c:extLst>
              <c:ext xmlns:c16="http://schemas.microsoft.com/office/drawing/2014/chart" uri="{C3380CC4-5D6E-409C-BE32-E72D297353CC}">
                <c16:uniqueId val="{00000003-7A36-45CB-BFCE-EB1939A4A286}"/>
              </c:ext>
            </c:extLst>
          </c:dPt>
          <c:dPt>
            <c:idx val="7"/>
            <c:bubble3D val="0"/>
            <c:spPr>
              <a:solidFill>
                <a:srgbClr val="70B1D2"/>
              </a:solidFill>
              <a:ln w="19050">
                <a:solidFill>
                  <a:schemeClr val="lt1"/>
                </a:solidFill>
              </a:ln>
              <a:effectLst/>
            </c:spPr>
            <c:extLst>
              <c:ext xmlns:c16="http://schemas.microsoft.com/office/drawing/2014/chart" uri="{C3380CC4-5D6E-409C-BE32-E72D297353CC}">
                <c16:uniqueId val="{00000002-7A36-45CB-BFCE-EB1939A4A286}"/>
              </c:ext>
            </c:extLst>
          </c:dPt>
          <c:dLbls>
            <c:delete val="1"/>
          </c:dLbls>
          <c:cat>
            <c:strRef>
              <c:f>Sheet1!$A$2:$A$9</c:f>
              <c:strCache>
                <c:ptCount val="8"/>
                <c:pt idx="0">
                  <c:v>Executive Salaries</c:v>
                </c:pt>
                <c:pt idx="1">
                  <c:v>General and Administrative</c:v>
                </c:pt>
                <c:pt idx="2">
                  <c:v>Customer Support</c:v>
                </c:pt>
                <c:pt idx="3">
                  <c:v>Sales and Marketing Salaries</c:v>
                </c:pt>
                <c:pt idx="4">
                  <c:v>Sales and Marketing</c:v>
                </c:pt>
                <c:pt idx="5">
                  <c:v>Equipment Sales</c:v>
                </c:pt>
                <c:pt idx="6">
                  <c:v>Development and Maintenance</c:v>
                </c:pt>
                <c:pt idx="7">
                  <c:v>Product Development</c:v>
                </c:pt>
              </c:strCache>
            </c:strRef>
          </c:cat>
          <c:val>
            <c:numRef>
              <c:f>Sheet1!$B$2:$B$9</c:f>
              <c:numCache>
                <c:formatCode>_-[$$-409]* #,##0_ ;_-[$$-409]* \-#,##0\ ;_-[$$-409]* "-"_ ;_-@_ </c:formatCode>
                <c:ptCount val="8"/>
                <c:pt idx="0">
                  <c:v>283000</c:v>
                </c:pt>
                <c:pt idx="1">
                  <c:v>116000</c:v>
                </c:pt>
                <c:pt idx="2">
                  <c:v>100000</c:v>
                </c:pt>
                <c:pt idx="3">
                  <c:v>123000</c:v>
                </c:pt>
                <c:pt idx="4">
                  <c:v>87000</c:v>
                </c:pt>
                <c:pt idx="5">
                  <c:v>17000</c:v>
                </c:pt>
                <c:pt idx="6">
                  <c:v>191000</c:v>
                </c:pt>
                <c:pt idx="7">
                  <c:v>83000</c:v>
                </c:pt>
              </c:numCache>
            </c:numRef>
          </c:val>
          <c:extLst>
            <c:ext xmlns:c16="http://schemas.microsoft.com/office/drawing/2014/chart" uri="{C3380CC4-5D6E-409C-BE32-E72D297353CC}">
              <c16:uniqueId val="{00000000-7A36-45CB-BFCE-EB1939A4A286}"/>
            </c:ext>
          </c:extLst>
        </c:ser>
        <c:dLbls>
          <c:showLegendKey val="0"/>
          <c:showVal val="1"/>
          <c:showCatName val="0"/>
          <c:showSerName val="0"/>
          <c:showPercent val="0"/>
          <c:showBubbleSize val="0"/>
          <c:showLeaderLines val="1"/>
        </c:dLbls>
        <c:firstSliceAng val="0"/>
        <c:holeSize val="46"/>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B3E5B4-59E2-DC45-94D8-D2C7C4FD62E0}" type="datetimeFigureOut">
              <a:rPr lang="en-US" smtClean="0"/>
              <a:t>7/22/24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60CEB1-8BA3-EB44-B494-ACCDCCA478C0}" type="slidenum">
              <a:rPr lang="en-US" smtClean="0"/>
              <a:t>‹#›</a:t>
            </a:fld>
            <a:endParaRPr lang="en-US"/>
          </a:p>
        </p:txBody>
      </p:sp>
    </p:spTree>
    <p:extLst>
      <p:ext uri="{BB962C8B-B14F-4D97-AF65-F5344CB8AC3E}">
        <p14:creationId xmlns:p14="http://schemas.microsoft.com/office/powerpoint/2010/main" val="3526383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5"/>
          </p:nvPr>
        </p:nvSpPr>
        <p:spPr/>
        <p:txBody>
          <a:bodyPr/>
          <a:lstStyle/>
          <a:p>
            <a:fld id="{ED60CEB1-8BA3-EB44-B494-ACCDCCA478C0}" type="slidenum">
              <a:rPr lang="en-US" smtClean="0"/>
              <a:t>6</a:t>
            </a:fld>
            <a:endParaRPr lang="en-US"/>
          </a:p>
        </p:txBody>
      </p:sp>
    </p:spTree>
    <p:extLst>
      <p:ext uri="{BB962C8B-B14F-4D97-AF65-F5344CB8AC3E}">
        <p14:creationId xmlns:p14="http://schemas.microsoft.com/office/powerpoint/2010/main" val="4213950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9721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losing / Contac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696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bout or Founder Quote">
    <p:spTree>
      <p:nvGrpSpPr>
        <p:cNvPr id="1" name=""/>
        <p:cNvGrpSpPr/>
        <p:nvPr/>
      </p:nvGrpSpPr>
      <p:grpSpPr>
        <a:xfrm>
          <a:off x="0" y="0"/>
          <a:ext cx="0" cy="0"/>
          <a:chOff x="0" y="0"/>
          <a:chExt cx="0" cy="0"/>
        </a:xfrm>
      </p:grpSpPr>
      <p:sp>
        <p:nvSpPr>
          <p:cNvPr id="4" name="Footer Placeholder 4">
            <a:extLst>
              <a:ext uri="{FF2B5EF4-FFF2-40B4-BE49-F238E27FC236}">
                <a16:creationId xmlns:a16="http://schemas.microsoft.com/office/drawing/2014/main" id="{030A045B-5166-3E92-817E-0B07A6DCB6B4}"/>
              </a:ext>
            </a:extLst>
          </p:cNvPr>
          <p:cNvSpPr>
            <a:spLocks noGrp="1"/>
          </p:cNvSpPr>
          <p:nvPr>
            <p:ph type="ftr" sz="quarter" idx="3"/>
          </p:nvPr>
        </p:nvSpPr>
        <p:spPr>
          <a:xfrm>
            <a:off x="4038600" y="6210876"/>
            <a:ext cx="4114800" cy="365125"/>
          </a:xfrm>
          <a:prstGeom prst="rect">
            <a:avLst/>
          </a:prstGeom>
        </p:spPr>
        <p:txBody>
          <a:bodyPr vert="horz" lIns="91440" tIns="45720" rIns="91440" bIns="45720" rtlCol="0" anchor="ctr"/>
          <a:lstStyle>
            <a:lvl1pPr algn="ctr">
              <a:defRPr sz="1100" b="0" i="0" spc="100" baseline="0">
                <a:solidFill>
                  <a:schemeClr val="tx1"/>
                </a:solidFill>
                <a:latin typeface="+mn-lt"/>
                <a:ea typeface="Inter" panose="02000503000000020004" pitchFamily="2" charset="0"/>
                <a:cs typeface="Poppins" pitchFamily="2" charset="77"/>
              </a:defRPr>
            </a:lvl1pPr>
          </a:lstStyle>
          <a:p>
            <a:r>
              <a:rPr lang="en-US"/>
              <a:t>Privileged and Confidential</a:t>
            </a:r>
            <a:endParaRPr lang="en-US" dirty="0"/>
          </a:p>
        </p:txBody>
      </p:sp>
      <p:sp>
        <p:nvSpPr>
          <p:cNvPr id="5" name="Slide Number Placeholder 5">
            <a:extLst>
              <a:ext uri="{FF2B5EF4-FFF2-40B4-BE49-F238E27FC236}">
                <a16:creationId xmlns:a16="http://schemas.microsoft.com/office/drawing/2014/main" id="{FE5195B8-ED96-8E47-9F82-DFA4A953740F}"/>
              </a:ext>
            </a:extLst>
          </p:cNvPr>
          <p:cNvSpPr>
            <a:spLocks noGrp="1"/>
          </p:cNvSpPr>
          <p:nvPr>
            <p:ph type="sldNum" sz="quarter" idx="4"/>
          </p:nvPr>
        </p:nvSpPr>
        <p:spPr>
          <a:xfrm>
            <a:off x="10765107" y="6200485"/>
            <a:ext cx="744557" cy="365125"/>
          </a:xfrm>
          <a:prstGeom prst="rect">
            <a:avLst/>
          </a:prstGeom>
        </p:spPr>
        <p:txBody>
          <a:bodyPr vert="horz" lIns="91440" tIns="45720" rIns="91440" bIns="45720" rtlCol="0" anchor="ctr"/>
          <a:lstStyle>
            <a:lvl1pPr algn="r">
              <a:defRPr sz="1400" b="0" i="0" spc="100" baseline="0">
                <a:solidFill>
                  <a:schemeClr val="tx1"/>
                </a:solidFill>
                <a:latin typeface="+mn-lt"/>
                <a:ea typeface="Inter" panose="02000503000000020004" pitchFamily="2" charset="0"/>
                <a:cs typeface="Poppins" pitchFamily="2" charset="77"/>
              </a:defRPr>
            </a:lvl1pPr>
          </a:lstStyle>
          <a:p>
            <a:fld id="{AB3D2D16-A94D-E44D-B3D8-7D757E2BDE6A}" type="slidenum">
              <a:rPr lang="en-US" smtClean="0"/>
              <a:pPr/>
              <a:t>‹#›</a:t>
            </a:fld>
            <a:endParaRPr lang="en-US"/>
          </a:p>
        </p:txBody>
      </p:sp>
      <p:sp>
        <p:nvSpPr>
          <p:cNvPr id="6" name="TextBox 5">
            <a:extLst>
              <a:ext uri="{FF2B5EF4-FFF2-40B4-BE49-F238E27FC236}">
                <a16:creationId xmlns:a16="http://schemas.microsoft.com/office/drawing/2014/main" id="{9BD3F846-2646-83FA-8DE1-DA448E03C1FE}"/>
              </a:ext>
            </a:extLst>
          </p:cNvPr>
          <p:cNvSpPr txBox="1"/>
          <p:nvPr userDrawn="1"/>
        </p:nvSpPr>
        <p:spPr>
          <a:xfrm>
            <a:off x="11343076" y="6262514"/>
            <a:ext cx="423514" cy="261610"/>
          </a:xfrm>
          <a:prstGeom prst="rect">
            <a:avLst/>
          </a:prstGeom>
          <a:noFill/>
        </p:spPr>
        <p:txBody>
          <a:bodyPr wrap="none" rtlCol="0">
            <a:spAutoFit/>
          </a:bodyPr>
          <a:lstStyle/>
          <a:p>
            <a:pPr marL="0" algn="ctr" defTabSz="914400" rtl="0" eaLnBrk="1" latinLnBrk="0" hangingPunct="1"/>
            <a:r>
              <a:rPr lang="en-US" sz="1100" b="0" i="0" kern="1200" spc="100" baseline="0" dirty="0">
                <a:solidFill>
                  <a:schemeClr val="tx1"/>
                </a:solidFill>
                <a:latin typeface="+mn-lt"/>
                <a:ea typeface="Inter" panose="02000503000000020004" pitchFamily="2" charset="0"/>
                <a:cs typeface="Poppins" pitchFamily="2" charset="77"/>
              </a:rPr>
              <a:t>/12</a:t>
            </a:r>
          </a:p>
        </p:txBody>
      </p:sp>
      <p:sp>
        <p:nvSpPr>
          <p:cNvPr id="8" name="Title Placeholder 1">
            <a:extLst>
              <a:ext uri="{FF2B5EF4-FFF2-40B4-BE49-F238E27FC236}">
                <a16:creationId xmlns:a16="http://schemas.microsoft.com/office/drawing/2014/main" id="{CB5E304A-3AF5-2CAE-9D43-7E1AE2368E1D}"/>
              </a:ext>
            </a:extLst>
          </p:cNvPr>
          <p:cNvSpPr>
            <a:spLocks noGrp="1"/>
          </p:cNvSpPr>
          <p:nvPr>
            <p:ph type="title"/>
          </p:nvPr>
        </p:nvSpPr>
        <p:spPr>
          <a:xfrm>
            <a:off x="427856" y="439508"/>
            <a:ext cx="10515600" cy="547842"/>
          </a:xfrm>
          <a:prstGeom prst="rect">
            <a:avLst/>
          </a:prstGeom>
        </p:spPr>
        <p:txBody>
          <a:bodyPr vert="horz" lIns="91440" tIns="45720" rIns="91440" bIns="45720" rtlCol="0" anchor="ctr">
            <a:spAutoFit/>
          </a:bodyPr>
          <a:lstStyle/>
          <a:p>
            <a:r>
              <a:rPr lang="en-US" dirty="0"/>
              <a:t>Click to edit Master title style</a:t>
            </a:r>
          </a:p>
        </p:txBody>
      </p:sp>
    </p:spTree>
    <p:extLst>
      <p:ext uri="{BB962C8B-B14F-4D97-AF65-F5344CB8AC3E}">
        <p14:creationId xmlns:p14="http://schemas.microsoft.com/office/powerpoint/2010/main" val="1498460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4A2AE-E1F0-E65D-95DB-673937813E08}"/>
              </a:ext>
            </a:extLst>
          </p:cNvPr>
          <p:cNvSpPr>
            <a:spLocks noGrp="1"/>
          </p:cNvSpPr>
          <p:nvPr>
            <p:ph type="title"/>
          </p:nvPr>
        </p:nvSpPr>
        <p:spPr/>
        <p:txBody>
          <a:bodyPr/>
          <a:lstStyle/>
          <a:p>
            <a:r>
              <a:rPr lang="en-US"/>
              <a:t>Click to edit Master title style</a:t>
            </a:r>
          </a:p>
        </p:txBody>
      </p:sp>
      <p:sp>
        <p:nvSpPr>
          <p:cNvPr id="5" name="Footer Placeholder 4">
            <a:extLst>
              <a:ext uri="{FF2B5EF4-FFF2-40B4-BE49-F238E27FC236}">
                <a16:creationId xmlns:a16="http://schemas.microsoft.com/office/drawing/2014/main" id="{93629155-550C-2DA1-77C9-D8AA63ED520D}"/>
              </a:ext>
            </a:extLst>
          </p:cNvPr>
          <p:cNvSpPr>
            <a:spLocks noGrp="1"/>
          </p:cNvSpPr>
          <p:nvPr>
            <p:ph type="ftr" sz="quarter" idx="11"/>
          </p:nvPr>
        </p:nvSpPr>
        <p:spPr/>
        <p:txBody>
          <a:bodyPr/>
          <a:lstStyle/>
          <a:p>
            <a:r>
              <a:rPr lang="en-US"/>
              <a:t>Privileged and Confidential</a:t>
            </a:r>
          </a:p>
        </p:txBody>
      </p:sp>
      <p:sp>
        <p:nvSpPr>
          <p:cNvPr id="6" name="Slide Number Placeholder 5">
            <a:extLst>
              <a:ext uri="{FF2B5EF4-FFF2-40B4-BE49-F238E27FC236}">
                <a16:creationId xmlns:a16="http://schemas.microsoft.com/office/drawing/2014/main" id="{B8F3C782-151E-B350-7D1F-F4955C5D79F5}"/>
              </a:ext>
            </a:extLst>
          </p:cNvPr>
          <p:cNvSpPr>
            <a:spLocks noGrp="1"/>
          </p:cNvSpPr>
          <p:nvPr>
            <p:ph type="sldNum" sz="quarter" idx="12"/>
          </p:nvPr>
        </p:nvSpPr>
        <p:spPr/>
        <p:txBody>
          <a:bodyPr/>
          <a:lstStyle/>
          <a:p>
            <a:fld id="{AB3D2D16-A94D-E44D-B3D8-7D757E2BDE6A}" type="slidenum">
              <a:rPr lang="en-US" smtClean="0"/>
              <a:t>‹#›</a:t>
            </a:fld>
            <a:endParaRPr lang="en-US"/>
          </a:p>
        </p:txBody>
      </p:sp>
    </p:spTree>
    <p:extLst>
      <p:ext uri="{BB962C8B-B14F-4D97-AF65-F5344CB8AC3E}">
        <p14:creationId xmlns:p14="http://schemas.microsoft.com/office/powerpoint/2010/main" val="32805512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C91B6A5-2AD5-237B-24F9-A3D05870DC15}"/>
              </a:ext>
            </a:extLst>
          </p:cNvPr>
          <p:cNvSpPr/>
          <p:nvPr userDrawn="1"/>
        </p:nvSpPr>
        <p:spPr>
          <a:xfrm>
            <a:off x="0" y="5931539"/>
            <a:ext cx="12192000" cy="323816"/>
          </a:xfrm>
          <a:prstGeom prst="rect">
            <a:avLst/>
          </a:prstGeom>
          <a:solidFill>
            <a:srgbClr val="D9A0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Rectangle 8">
            <a:extLst>
              <a:ext uri="{FF2B5EF4-FFF2-40B4-BE49-F238E27FC236}">
                <a16:creationId xmlns:a16="http://schemas.microsoft.com/office/drawing/2014/main" id="{8F8D2A3E-295D-E428-8604-8422C737BCD0}"/>
              </a:ext>
            </a:extLst>
          </p:cNvPr>
          <p:cNvSpPr/>
          <p:nvPr userDrawn="1"/>
        </p:nvSpPr>
        <p:spPr>
          <a:xfrm>
            <a:off x="0" y="5965794"/>
            <a:ext cx="12192000" cy="892779"/>
          </a:xfrm>
          <a:prstGeom prst="rect">
            <a:avLst/>
          </a:prstGeom>
          <a:solidFill>
            <a:srgbClr val="11293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Title Placeholder 1">
            <a:extLst>
              <a:ext uri="{FF2B5EF4-FFF2-40B4-BE49-F238E27FC236}">
                <a16:creationId xmlns:a16="http://schemas.microsoft.com/office/drawing/2014/main" id="{5E7DB207-6958-5C73-704C-E597EF5C8ABA}"/>
              </a:ext>
            </a:extLst>
          </p:cNvPr>
          <p:cNvSpPr>
            <a:spLocks noGrp="1"/>
          </p:cNvSpPr>
          <p:nvPr>
            <p:ph type="title"/>
          </p:nvPr>
        </p:nvSpPr>
        <p:spPr>
          <a:xfrm>
            <a:off x="427856" y="439508"/>
            <a:ext cx="10515600" cy="547842"/>
          </a:xfrm>
          <a:prstGeom prst="rect">
            <a:avLst/>
          </a:prstGeom>
        </p:spPr>
        <p:txBody>
          <a:bodyPr vert="horz" lIns="91440" tIns="45720" rIns="91440" bIns="45720" rtlCol="0" anchor="ctr">
            <a:spAutoFit/>
          </a:bodyPr>
          <a:lstStyle/>
          <a:p>
            <a:r>
              <a:rPr lang="en-US" dirty="0"/>
              <a:t>Click to edit Master title style</a:t>
            </a:r>
          </a:p>
        </p:txBody>
      </p:sp>
      <p:sp>
        <p:nvSpPr>
          <p:cNvPr id="5" name="Footer Placeholder 4">
            <a:extLst>
              <a:ext uri="{FF2B5EF4-FFF2-40B4-BE49-F238E27FC236}">
                <a16:creationId xmlns:a16="http://schemas.microsoft.com/office/drawing/2014/main" id="{872B8C80-7AE7-074C-6DC4-C80B3AA97CDC}"/>
              </a:ext>
            </a:extLst>
          </p:cNvPr>
          <p:cNvSpPr>
            <a:spLocks noGrp="1"/>
          </p:cNvSpPr>
          <p:nvPr>
            <p:ph type="ftr" sz="quarter" idx="3"/>
          </p:nvPr>
        </p:nvSpPr>
        <p:spPr>
          <a:xfrm>
            <a:off x="4038600" y="6210876"/>
            <a:ext cx="4114800" cy="365125"/>
          </a:xfrm>
          <a:prstGeom prst="rect">
            <a:avLst/>
          </a:prstGeom>
        </p:spPr>
        <p:txBody>
          <a:bodyPr vert="horz" lIns="91440" tIns="45720" rIns="91440" bIns="45720" rtlCol="0" anchor="ctr"/>
          <a:lstStyle>
            <a:lvl1pPr algn="ctr">
              <a:defRPr sz="1100" b="0" i="0" spc="100" baseline="0">
                <a:solidFill>
                  <a:schemeClr val="bg1"/>
                </a:solidFill>
                <a:latin typeface="+mn-lt"/>
                <a:ea typeface="Inter" panose="02000503000000020004" pitchFamily="2" charset="0"/>
                <a:cs typeface="Poppins" pitchFamily="2" charset="77"/>
              </a:defRPr>
            </a:lvl1pPr>
          </a:lstStyle>
          <a:p>
            <a:r>
              <a:rPr lang="en-US"/>
              <a:t>Privileged and Confidential</a:t>
            </a:r>
            <a:endParaRPr lang="en-US" dirty="0"/>
          </a:p>
        </p:txBody>
      </p:sp>
      <p:sp>
        <p:nvSpPr>
          <p:cNvPr id="6" name="Slide Number Placeholder 5">
            <a:extLst>
              <a:ext uri="{FF2B5EF4-FFF2-40B4-BE49-F238E27FC236}">
                <a16:creationId xmlns:a16="http://schemas.microsoft.com/office/drawing/2014/main" id="{F19C0A8E-A049-73F1-C670-EB1B8421EF67}"/>
              </a:ext>
            </a:extLst>
          </p:cNvPr>
          <p:cNvSpPr>
            <a:spLocks noGrp="1"/>
          </p:cNvSpPr>
          <p:nvPr>
            <p:ph type="sldNum" sz="quarter" idx="4"/>
          </p:nvPr>
        </p:nvSpPr>
        <p:spPr>
          <a:xfrm>
            <a:off x="10765107" y="6200485"/>
            <a:ext cx="744557" cy="365125"/>
          </a:xfrm>
          <a:prstGeom prst="rect">
            <a:avLst/>
          </a:prstGeom>
        </p:spPr>
        <p:txBody>
          <a:bodyPr vert="horz" lIns="91440" tIns="45720" rIns="91440" bIns="45720" rtlCol="0" anchor="ctr"/>
          <a:lstStyle>
            <a:lvl1pPr algn="r">
              <a:defRPr sz="1400" b="0" i="0" spc="100" baseline="0">
                <a:solidFill>
                  <a:schemeClr val="bg1"/>
                </a:solidFill>
                <a:latin typeface="+mn-lt"/>
                <a:ea typeface="Inter" panose="02000503000000020004" pitchFamily="2" charset="0"/>
                <a:cs typeface="Poppins" pitchFamily="2" charset="77"/>
              </a:defRPr>
            </a:lvl1pPr>
          </a:lstStyle>
          <a:p>
            <a:fld id="{AB3D2D16-A94D-E44D-B3D8-7D757E2BDE6A}" type="slidenum">
              <a:rPr lang="en-US" smtClean="0"/>
              <a:pPr/>
              <a:t>‹#›</a:t>
            </a:fld>
            <a:endParaRPr lang="en-US"/>
          </a:p>
        </p:txBody>
      </p:sp>
      <p:sp>
        <p:nvSpPr>
          <p:cNvPr id="7" name="TextBox 6">
            <a:extLst>
              <a:ext uri="{FF2B5EF4-FFF2-40B4-BE49-F238E27FC236}">
                <a16:creationId xmlns:a16="http://schemas.microsoft.com/office/drawing/2014/main" id="{57629ECC-364A-B34E-441C-1070D4B5249B}"/>
              </a:ext>
            </a:extLst>
          </p:cNvPr>
          <p:cNvSpPr txBox="1"/>
          <p:nvPr userDrawn="1"/>
        </p:nvSpPr>
        <p:spPr>
          <a:xfrm>
            <a:off x="11342275" y="6262514"/>
            <a:ext cx="425117" cy="261610"/>
          </a:xfrm>
          <a:prstGeom prst="rect">
            <a:avLst/>
          </a:prstGeom>
          <a:noFill/>
        </p:spPr>
        <p:txBody>
          <a:bodyPr wrap="none" rtlCol="0">
            <a:spAutoFit/>
          </a:bodyPr>
          <a:lstStyle/>
          <a:p>
            <a:pPr marL="0" algn="ctr" defTabSz="914400" rtl="0" eaLnBrk="1" latinLnBrk="0" hangingPunct="1"/>
            <a:r>
              <a:rPr lang="en-US" sz="1100" b="0" i="0" kern="1200" spc="100" baseline="0" dirty="0">
                <a:solidFill>
                  <a:schemeClr val="bg1"/>
                </a:solidFill>
                <a:latin typeface="+mn-lt"/>
                <a:ea typeface="Inter" panose="02000503000000020004" pitchFamily="2" charset="0"/>
                <a:cs typeface="Poppins" pitchFamily="2" charset="77"/>
              </a:rPr>
              <a:t>/16</a:t>
            </a:r>
          </a:p>
        </p:txBody>
      </p:sp>
      <p:pic>
        <p:nvPicPr>
          <p:cNvPr id="4" name="Picture 3" descr="A close up of a logo&#10;&#10;Description automatically generated">
            <a:extLst>
              <a:ext uri="{FF2B5EF4-FFF2-40B4-BE49-F238E27FC236}">
                <a16:creationId xmlns:a16="http://schemas.microsoft.com/office/drawing/2014/main" id="{4FA64EBD-7009-B55D-B283-3DF9C6C1C771}"/>
              </a:ext>
            </a:extLst>
          </p:cNvPr>
          <p:cNvPicPr>
            <a:picLocks noChangeAspect="1"/>
          </p:cNvPicPr>
          <p:nvPr userDrawn="1"/>
        </p:nvPicPr>
        <p:blipFill>
          <a:blip r:embed="rId6"/>
          <a:stretch>
            <a:fillRect/>
          </a:stretch>
        </p:blipFill>
        <p:spPr>
          <a:xfrm>
            <a:off x="9610344" y="252789"/>
            <a:ext cx="2137109" cy="641133"/>
          </a:xfrm>
          <a:prstGeom prst="rect">
            <a:avLst/>
          </a:prstGeom>
        </p:spPr>
      </p:pic>
      <p:sp>
        <p:nvSpPr>
          <p:cNvPr id="8" name="Title Placeholder 1">
            <a:extLst>
              <a:ext uri="{FF2B5EF4-FFF2-40B4-BE49-F238E27FC236}">
                <a16:creationId xmlns:a16="http://schemas.microsoft.com/office/drawing/2014/main" id="{E073571C-7C36-7C71-304A-A5C9DB79C709}"/>
              </a:ext>
            </a:extLst>
          </p:cNvPr>
          <p:cNvSpPr txBox="1">
            <a:spLocks/>
          </p:cNvSpPr>
          <p:nvPr userDrawn="1"/>
        </p:nvSpPr>
        <p:spPr>
          <a:xfrm>
            <a:off x="425410" y="6181426"/>
            <a:ext cx="2961443"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3200" b="0" i="0" kern="1200">
                <a:solidFill>
                  <a:schemeClr val="tx1"/>
                </a:solidFill>
                <a:latin typeface="+mj-lt"/>
                <a:ea typeface="Inter" panose="02000503000000020004" pitchFamily="2" charset="0"/>
                <a:cs typeface="Poppins" pitchFamily="2" charset="77"/>
              </a:defRPr>
            </a:lvl1pPr>
          </a:lstStyle>
          <a:p>
            <a:r>
              <a:rPr lang="en-US" sz="2000" spc="300" dirty="0">
                <a:solidFill>
                  <a:schemeClr val="bg1"/>
                </a:solidFill>
                <a:latin typeface="+mn-lt"/>
              </a:rPr>
              <a:t>IV MASTERY</a:t>
            </a:r>
          </a:p>
        </p:txBody>
      </p:sp>
    </p:spTree>
    <p:extLst>
      <p:ext uri="{BB962C8B-B14F-4D97-AF65-F5344CB8AC3E}">
        <p14:creationId xmlns:p14="http://schemas.microsoft.com/office/powerpoint/2010/main" val="3996074089"/>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0" r:id="rId4"/>
  </p:sldLayoutIdLst>
  <p:hf hdr="0" dt="0"/>
  <p:txStyles>
    <p:titleStyle>
      <a:lvl1pPr algn="l" defTabSz="914400" rtl="0" eaLnBrk="1" latinLnBrk="0" hangingPunct="1">
        <a:lnSpc>
          <a:spcPct val="90000"/>
        </a:lnSpc>
        <a:spcBef>
          <a:spcPct val="0"/>
        </a:spcBef>
        <a:buNone/>
        <a:defRPr sz="3200" b="0" i="0" kern="1200">
          <a:solidFill>
            <a:schemeClr val="tx1"/>
          </a:solidFill>
          <a:latin typeface="+mj-lt"/>
          <a:ea typeface="Inter" panose="02000503000000020004" pitchFamily="2" charset="0"/>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Inter" panose="02000503000000020004" pitchFamily="2" charset="0"/>
          <a:ea typeface="Inter" panose="02000503000000020004"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Inter" panose="02000503000000020004" pitchFamily="2" charset="0"/>
          <a:ea typeface="Inter" panose="02000503000000020004"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Inter" panose="02000503000000020004" pitchFamily="2" charset="0"/>
          <a:ea typeface="Inter" panose="02000503000000020004"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Inter" panose="02000503000000020004" pitchFamily="2" charset="0"/>
          <a:ea typeface="Inter" panose="02000503000000020004"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Inter" panose="02000503000000020004" pitchFamily="2" charset="0"/>
          <a:ea typeface="Inter" panose="02000503000000020004"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056" userDrawn="1">
          <p15:clr>
            <a:srgbClr val="F26B43"/>
          </p15:clr>
        </p15:guide>
        <p15:guide id="4" pos="7344" userDrawn="1">
          <p15:clr>
            <a:srgbClr val="F26B43"/>
          </p15:clr>
        </p15:guide>
        <p15:guide id="5" pos="336" userDrawn="1">
          <p15:clr>
            <a:srgbClr val="F26B43"/>
          </p15:clr>
        </p15:guide>
        <p15:guide id="6" orient="horz" pos="52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jpg"/><Relationship Id="rId1" Type="http://schemas.openxmlformats.org/officeDocument/2006/relationships/slideLayout" Target="../slideLayouts/slideLayout4.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9.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2.jpg"/><Relationship Id="rId3" Type="http://schemas.openxmlformats.org/officeDocument/2006/relationships/image" Target="../media/image42.svg"/><Relationship Id="rId7" Type="http://schemas.openxmlformats.org/officeDocument/2006/relationships/image" Target="../media/image46.svg"/><Relationship Id="rId12"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C5E853B-1491-B2B8-9F85-9DE1F2BC459A}"/>
              </a:ext>
            </a:extLst>
          </p:cNvPr>
          <p:cNvSpPr/>
          <p:nvPr/>
        </p:nvSpPr>
        <p:spPr>
          <a:xfrm>
            <a:off x="-1" y="1023045"/>
            <a:ext cx="12192001" cy="4811909"/>
          </a:xfrm>
          <a:prstGeom prst="rect">
            <a:avLst/>
          </a:prstGeom>
          <a:solidFill>
            <a:srgbClr val="C1B8B5">
              <a:alpha val="5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8312E8BC-F941-7F5F-82BF-AD626E803B24}"/>
              </a:ext>
            </a:extLst>
          </p:cNvPr>
          <p:cNvSpPr/>
          <p:nvPr/>
        </p:nvSpPr>
        <p:spPr>
          <a:xfrm>
            <a:off x="-56937" y="2709279"/>
            <a:ext cx="6655700" cy="1348153"/>
          </a:xfrm>
          <a:prstGeom prst="rect">
            <a:avLst/>
          </a:prstGeom>
          <a:gradFill flip="none" rotWithShape="1">
            <a:gsLst>
              <a:gs pos="15000">
                <a:srgbClr val="9B948E"/>
              </a:gs>
              <a:gs pos="100000">
                <a:srgbClr val="EEEBEA"/>
              </a:gs>
            </a:gsLst>
            <a:lin ang="10800000" scaled="1"/>
            <a:tileRect/>
          </a:gra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TextBox 3">
            <a:extLst>
              <a:ext uri="{FF2B5EF4-FFF2-40B4-BE49-F238E27FC236}">
                <a16:creationId xmlns:a16="http://schemas.microsoft.com/office/drawing/2014/main" id="{8DD0810E-DB55-C5FE-583F-0FFBCFA9C373}"/>
              </a:ext>
            </a:extLst>
          </p:cNvPr>
          <p:cNvSpPr txBox="1"/>
          <p:nvPr/>
        </p:nvSpPr>
        <p:spPr>
          <a:xfrm>
            <a:off x="521457" y="2738844"/>
            <a:ext cx="4983607" cy="1323439"/>
          </a:xfrm>
          <a:prstGeom prst="rect">
            <a:avLst/>
          </a:prstGeom>
          <a:noFill/>
        </p:spPr>
        <p:txBody>
          <a:bodyPr wrap="square" rtlCol="0">
            <a:spAutoFit/>
          </a:bodyPr>
          <a:lstStyle/>
          <a:p>
            <a:pPr algn="l">
              <a:spcAft>
                <a:spcPts val="1200"/>
              </a:spcAft>
            </a:pPr>
            <a:r>
              <a:rPr lang="en-US" sz="3000" dirty="0">
                <a:solidFill>
                  <a:srgbClr val="112834"/>
                </a:solidFill>
                <a:latin typeface="+mj-lt"/>
                <a:ea typeface="Inter" panose="02000503000000020004" pitchFamily="2" charset="0"/>
                <a:cs typeface="Poppins" pitchFamily="2" charset="77"/>
              </a:rPr>
              <a:t>Infusion Therapy Online Training</a:t>
            </a:r>
          </a:p>
          <a:p>
            <a:pPr algn="l">
              <a:spcAft>
                <a:spcPts val="1200"/>
              </a:spcAft>
            </a:pPr>
            <a:r>
              <a:rPr lang="en-US" sz="2000" dirty="0">
                <a:solidFill>
                  <a:srgbClr val="112834"/>
                </a:solidFill>
                <a:latin typeface="Poppins Light" pitchFamily="2" charset="77"/>
                <a:ea typeface="Inter" panose="02000503000000020004" pitchFamily="2" charset="0"/>
                <a:cs typeface="Poppins Light" pitchFamily="2" charset="77"/>
              </a:rPr>
              <a:t>STREAMLINING NURSING COMPLIANCE REQUIREMENTS AT SCALE WITH AI</a:t>
            </a:r>
          </a:p>
        </p:txBody>
      </p:sp>
      <p:sp>
        <p:nvSpPr>
          <p:cNvPr id="5" name="TextBox 4">
            <a:extLst>
              <a:ext uri="{FF2B5EF4-FFF2-40B4-BE49-F238E27FC236}">
                <a16:creationId xmlns:a16="http://schemas.microsoft.com/office/drawing/2014/main" id="{D406A236-9DC1-F608-8B5D-CF697B1BA0FC}"/>
              </a:ext>
            </a:extLst>
          </p:cNvPr>
          <p:cNvSpPr txBox="1"/>
          <p:nvPr/>
        </p:nvSpPr>
        <p:spPr>
          <a:xfrm>
            <a:off x="521457" y="4271357"/>
            <a:ext cx="3722855" cy="694806"/>
          </a:xfrm>
          <a:prstGeom prst="rect">
            <a:avLst/>
          </a:prstGeom>
          <a:noFill/>
        </p:spPr>
        <p:txBody>
          <a:bodyPr wrap="square" rtlCol="0">
            <a:spAutoFit/>
          </a:bodyPr>
          <a:lstStyle/>
          <a:p>
            <a:pPr algn="l">
              <a:lnSpc>
                <a:spcPct val="110000"/>
              </a:lnSpc>
            </a:pPr>
            <a:r>
              <a:rPr lang="en-US" dirty="0">
                <a:solidFill>
                  <a:srgbClr val="112834"/>
                </a:solidFill>
                <a:latin typeface="Poppins Light" pitchFamily="2" charset="77"/>
                <a:ea typeface="Inter" panose="02000503000000020004" pitchFamily="2" charset="0"/>
                <a:cs typeface="Poppins Light" pitchFamily="2" charset="77"/>
              </a:rPr>
              <a:t>INVESTOR PRESENTATION</a:t>
            </a:r>
          </a:p>
          <a:p>
            <a:pPr algn="l">
              <a:lnSpc>
                <a:spcPct val="110000"/>
              </a:lnSpc>
            </a:pPr>
            <a:r>
              <a:rPr lang="en-US" dirty="0">
                <a:solidFill>
                  <a:srgbClr val="112834"/>
                </a:solidFill>
                <a:latin typeface="Poppins Light" pitchFamily="2" charset="77"/>
                <a:ea typeface="Inter" panose="02000503000000020004" pitchFamily="2" charset="0"/>
                <a:cs typeface="Poppins Light" pitchFamily="2" charset="77"/>
              </a:rPr>
              <a:t>Q3 2024</a:t>
            </a:r>
          </a:p>
        </p:txBody>
      </p:sp>
      <p:sp>
        <p:nvSpPr>
          <p:cNvPr id="6" name="TextBox 5">
            <a:extLst>
              <a:ext uri="{FF2B5EF4-FFF2-40B4-BE49-F238E27FC236}">
                <a16:creationId xmlns:a16="http://schemas.microsoft.com/office/drawing/2014/main" id="{30DD738C-5784-3D08-DE1A-A3C7D96AB647}"/>
              </a:ext>
            </a:extLst>
          </p:cNvPr>
          <p:cNvSpPr txBox="1"/>
          <p:nvPr/>
        </p:nvSpPr>
        <p:spPr>
          <a:xfrm>
            <a:off x="521457" y="5180086"/>
            <a:ext cx="3722855" cy="290849"/>
          </a:xfrm>
          <a:prstGeom prst="rect">
            <a:avLst/>
          </a:prstGeom>
          <a:noFill/>
        </p:spPr>
        <p:txBody>
          <a:bodyPr wrap="square" rtlCol="0">
            <a:spAutoFit/>
          </a:bodyPr>
          <a:lstStyle/>
          <a:p>
            <a:pPr algn="l">
              <a:lnSpc>
                <a:spcPct val="110000"/>
              </a:lnSpc>
            </a:pPr>
            <a:r>
              <a:rPr lang="en-US" sz="1200" spc="100" dirty="0">
                <a:solidFill>
                  <a:srgbClr val="112834"/>
                </a:solidFill>
                <a:latin typeface="Poppins" pitchFamily="2" charset="77"/>
                <a:ea typeface="Inter" panose="02000503000000020004" pitchFamily="2" charset="0"/>
                <a:cs typeface="Poppins" pitchFamily="2" charset="77"/>
              </a:rPr>
              <a:t>Privileged and Confidential</a:t>
            </a:r>
          </a:p>
        </p:txBody>
      </p:sp>
      <p:pic>
        <p:nvPicPr>
          <p:cNvPr id="3" name="Picture 2">
            <a:extLst>
              <a:ext uri="{FF2B5EF4-FFF2-40B4-BE49-F238E27FC236}">
                <a16:creationId xmlns:a16="http://schemas.microsoft.com/office/drawing/2014/main" id="{67E6F8FD-982F-E1CD-B772-F4D66A0C1574}"/>
              </a:ext>
            </a:extLst>
          </p:cNvPr>
          <p:cNvPicPr>
            <a:picLocks noChangeAspect="1"/>
          </p:cNvPicPr>
          <p:nvPr/>
        </p:nvPicPr>
        <p:blipFill rotWithShape="1">
          <a:blip r:embed="rId2"/>
          <a:srcRect l="19602" t="11365" r="17609" b="16836"/>
          <a:stretch/>
        </p:blipFill>
        <p:spPr>
          <a:xfrm>
            <a:off x="6513922" y="1621410"/>
            <a:ext cx="4958499" cy="3780149"/>
          </a:xfrm>
          <a:prstGeom prst="rect">
            <a:avLst/>
          </a:prstGeom>
          <a:ln w="12700">
            <a:solidFill>
              <a:schemeClr val="bg2"/>
            </a:solidFill>
            <a:miter lim="800000"/>
          </a:ln>
        </p:spPr>
      </p:pic>
      <p:cxnSp>
        <p:nvCxnSpPr>
          <p:cNvPr id="15" name="Straight Connector 14">
            <a:extLst>
              <a:ext uri="{FF2B5EF4-FFF2-40B4-BE49-F238E27FC236}">
                <a16:creationId xmlns:a16="http://schemas.microsoft.com/office/drawing/2014/main" id="{FDF7B880-2091-4C91-74D2-45F7E65F373E}"/>
              </a:ext>
            </a:extLst>
          </p:cNvPr>
          <p:cNvCxnSpPr>
            <a:cxnSpLocks/>
          </p:cNvCxnSpPr>
          <p:nvPr/>
        </p:nvCxnSpPr>
        <p:spPr>
          <a:xfrm>
            <a:off x="542731" y="3303037"/>
            <a:ext cx="4579776" cy="0"/>
          </a:xfrm>
          <a:prstGeom prst="line">
            <a:avLst/>
          </a:prstGeom>
          <a:ln w="12700">
            <a:solidFill>
              <a:srgbClr val="112834"/>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06D13881-19A0-E97B-E7F1-5E43AC27BA90}"/>
              </a:ext>
            </a:extLst>
          </p:cNvPr>
          <p:cNvPicPr>
            <a:picLocks noChangeAspect="1"/>
          </p:cNvPicPr>
          <p:nvPr/>
        </p:nvPicPr>
        <p:blipFill>
          <a:blip r:embed="rId3"/>
          <a:stretch>
            <a:fillRect/>
          </a:stretch>
        </p:blipFill>
        <p:spPr>
          <a:xfrm>
            <a:off x="406455" y="1322094"/>
            <a:ext cx="3627120" cy="1088136"/>
          </a:xfrm>
          <a:prstGeom prst="rect">
            <a:avLst/>
          </a:prstGeom>
        </p:spPr>
      </p:pic>
    </p:spTree>
    <p:extLst>
      <p:ext uri="{BB962C8B-B14F-4D97-AF65-F5344CB8AC3E}">
        <p14:creationId xmlns:p14="http://schemas.microsoft.com/office/powerpoint/2010/main" val="2894516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CDCC183-6934-49EB-5549-DEFE0556C2B7}"/>
              </a:ext>
            </a:extLst>
          </p:cNvPr>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Lst>
          </a:blip>
          <a:stretch>
            <a:fillRect/>
          </a:stretch>
        </p:blipFill>
        <p:spPr>
          <a:xfrm>
            <a:off x="-1240963" y="1187901"/>
            <a:ext cx="13446591" cy="4482197"/>
          </a:xfrm>
          <a:prstGeom prst="rect">
            <a:avLst/>
          </a:prstGeom>
        </p:spPr>
      </p:pic>
      <p:sp>
        <p:nvSpPr>
          <p:cNvPr id="6" name="TextBox 5">
            <a:extLst>
              <a:ext uri="{FF2B5EF4-FFF2-40B4-BE49-F238E27FC236}">
                <a16:creationId xmlns:a16="http://schemas.microsoft.com/office/drawing/2014/main" id="{0D44D370-3871-ABFF-0071-6C170D38A3ED}"/>
              </a:ext>
            </a:extLst>
          </p:cNvPr>
          <p:cNvSpPr txBox="1"/>
          <p:nvPr/>
        </p:nvSpPr>
        <p:spPr>
          <a:xfrm>
            <a:off x="6801733" y="1558840"/>
            <a:ext cx="5047760" cy="3632405"/>
          </a:xfrm>
          <a:prstGeom prst="rect">
            <a:avLst/>
          </a:prstGeom>
          <a:solidFill>
            <a:schemeClr val="bg1">
              <a:alpha val="74939"/>
            </a:schemeClr>
          </a:solidFill>
          <a:ln>
            <a:solidFill>
              <a:srgbClr val="D89F22"/>
            </a:solidFill>
          </a:ln>
        </p:spPr>
        <p:txBody>
          <a:bodyPr wrap="square" lIns="274320" tIns="1051560" rIns="274320" bIns="182880">
            <a:spAutoFit/>
          </a:bodyPr>
          <a:lstStyle/>
          <a:p>
            <a:pPr>
              <a:spcAft>
                <a:spcPts val="400"/>
              </a:spcAft>
            </a:pPr>
            <a:r>
              <a:rPr lang="en-US" sz="2000" dirty="0">
                <a:solidFill>
                  <a:srgbClr val="112834"/>
                </a:solidFill>
                <a:latin typeface="+mj-lt"/>
                <a:cs typeface="Poppins Medium" panose="00000600000000000000" pitchFamily="2" charset="0"/>
              </a:rPr>
              <a:t>Expanding Reach in Infusion Therapy Education</a:t>
            </a:r>
          </a:p>
          <a:p>
            <a:pPr>
              <a:lnSpc>
                <a:spcPct val="110000"/>
              </a:lnSpc>
              <a:spcAft>
                <a:spcPts val="400"/>
              </a:spcAft>
            </a:pPr>
            <a:r>
              <a:rPr lang="en-US" sz="1300" dirty="0">
                <a:solidFill>
                  <a:srgbClr val="112834"/>
                </a:solidFill>
              </a:rPr>
              <a:t>IV Mastery is a subscription-based education platform with a 97% retention rate, partnering with large corporations and nationwide infusion companies. </a:t>
            </a:r>
          </a:p>
          <a:p>
            <a:pPr>
              <a:lnSpc>
                <a:spcPct val="110000"/>
              </a:lnSpc>
              <a:spcAft>
                <a:spcPts val="400"/>
              </a:spcAft>
            </a:pPr>
            <a:r>
              <a:rPr lang="en-US" sz="1300" dirty="0">
                <a:solidFill>
                  <a:srgbClr val="112834"/>
                </a:solidFill>
              </a:rPr>
              <a:t>Since its inception just three years ago, the IV Mastery platform has grown to 450+ facilities, 22 corporations, of which six are white-labeled LTC pharmacies, and over 20,000 users, from individual nurses to large health care corporations. </a:t>
            </a:r>
          </a:p>
        </p:txBody>
      </p:sp>
      <p:pic>
        <p:nvPicPr>
          <p:cNvPr id="16" name="Picture 15">
            <a:extLst>
              <a:ext uri="{FF2B5EF4-FFF2-40B4-BE49-F238E27FC236}">
                <a16:creationId xmlns:a16="http://schemas.microsoft.com/office/drawing/2014/main" id="{A780C6B1-DD4E-1664-39A6-397AAFB9AA1E}"/>
              </a:ext>
            </a:extLst>
          </p:cNvPr>
          <p:cNvPicPr>
            <a:picLocks noChangeAspect="1"/>
          </p:cNvPicPr>
          <p:nvPr/>
        </p:nvPicPr>
        <p:blipFill>
          <a:blip r:embed="rId4"/>
          <a:stretch>
            <a:fillRect/>
          </a:stretch>
        </p:blipFill>
        <p:spPr>
          <a:xfrm>
            <a:off x="6990270" y="1664677"/>
            <a:ext cx="2681632" cy="804490"/>
          </a:xfrm>
          <a:prstGeom prst="rect">
            <a:avLst/>
          </a:prstGeom>
        </p:spPr>
      </p:pic>
    </p:spTree>
    <p:extLst>
      <p:ext uri="{BB962C8B-B14F-4D97-AF65-F5344CB8AC3E}">
        <p14:creationId xmlns:p14="http://schemas.microsoft.com/office/powerpoint/2010/main" val="3460386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88FC7CE1-1C4A-6203-B5D1-C009374E006D}"/>
              </a:ext>
            </a:extLst>
          </p:cNvPr>
          <p:cNvCxnSpPr>
            <a:cxnSpLocks/>
          </p:cNvCxnSpPr>
          <p:nvPr/>
        </p:nvCxnSpPr>
        <p:spPr>
          <a:xfrm>
            <a:off x="-86251" y="3060392"/>
            <a:ext cx="4732896" cy="0"/>
          </a:xfrm>
          <a:prstGeom prst="line">
            <a:avLst/>
          </a:prstGeom>
          <a:ln w="635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Market Opportunity</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3</a:t>
            </a:fld>
            <a:endParaRPr lang="en-US"/>
          </a:p>
        </p:txBody>
      </p:sp>
      <p:cxnSp>
        <p:nvCxnSpPr>
          <p:cNvPr id="17" name="Straight Connector 16">
            <a:extLst>
              <a:ext uri="{FF2B5EF4-FFF2-40B4-BE49-F238E27FC236}">
                <a16:creationId xmlns:a16="http://schemas.microsoft.com/office/drawing/2014/main" id="{2988E172-3ABE-043D-CAB6-87C6A0543956}"/>
              </a:ext>
            </a:extLst>
          </p:cNvPr>
          <p:cNvCxnSpPr>
            <a:cxnSpLocks/>
          </p:cNvCxnSpPr>
          <p:nvPr/>
        </p:nvCxnSpPr>
        <p:spPr>
          <a:xfrm flipV="1">
            <a:off x="-86251" y="1374607"/>
            <a:ext cx="12412722" cy="8132"/>
          </a:xfrm>
          <a:prstGeom prst="line">
            <a:avLst/>
          </a:prstGeom>
          <a:ln w="635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6727D0F2-760F-922D-01CB-69191F7D0113}"/>
              </a:ext>
            </a:extLst>
          </p:cNvPr>
          <p:cNvSpPr txBox="1"/>
          <p:nvPr/>
        </p:nvSpPr>
        <p:spPr>
          <a:xfrm>
            <a:off x="469562" y="1644680"/>
            <a:ext cx="4113245" cy="323935"/>
          </a:xfrm>
          <a:prstGeom prst="rect">
            <a:avLst/>
          </a:prstGeom>
          <a:noFill/>
        </p:spPr>
        <p:txBody>
          <a:bodyPr wrap="square">
            <a:spAutoFit/>
          </a:bodyPr>
          <a:lstStyle/>
          <a:p>
            <a:pPr>
              <a:lnSpc>
                <a:spcPct val="110000"/>
              </a:lnSpc>
              <a:spcAft>
                <a:spcPts val="200"/>
              </a:spcAft>
              <a:tabLst>
                <a:tab pos="2509838" algn="l"/>
              </a:tabLst>
            </a:pPr>
            <a:r>
              <a:rPr lang="en-US" sz="1400" dirty="0"/>
              <a:t>Intravenous (IV) Hydration Therapy</a:t>
            </a:r>
            <a:r>
              <a:rPr lang="en-PH" sz="1400" baseline="30000" dirty="0"/>
              <a:t>1</a:t>
            </a:r>
            <a:endParaRPr lang="en-US" sz="1400" spc="300" dirty="0"/>
          </a:p>
        </p:txBody>
      </p:sp>
      <p:sp>
        <p:nvSpPr>
          <p:cNvPr id="19" name="TextBox 18">
            <a:extLst>
              <a:ext uri="{FF2B5EF4-FFF2-40B4-BE49-F238E27FC236}">
                <a16:creationId xmlns:a16="http://schemas.microsoft.com/office/drawing/2014/main" id="{29B5A7E3-C995-E3A9-837B-836F68AA6C7A}"/>
              </a:ext>
            </a:extLst>
          </p:cNvPr>
          <p:cNvSpPr txBox="1"/>
          <p:nvPr/>
        </p:nvSpPr>
        <p:spPr>
          <a:xfrm>
            <a:off x="533400" y="1960946"/>
            <a:ext cx="4113246" cy="646331"/>
          </a:xfrm>
          <a:prstGeom prst="rect">
            <a:avLst/>
          </a:prstGeom>
          <a:solidFill>
            <a:srgbClr val="F9F6F4"/>
          </a:solidFill>
          <a:ln w="6350">
            <a:solidFill>
              <a:schemeClr val="tx2"/>
            </a:solidFill>
          </a:ln>
          <a:effectLst>
            <a:outerShdw dist="63500" dir="3000000" algn="tl" rotWithShape="0">
              <a:srgbClr val="A2A9BE">
                <a:alpha val="70000"/>
              </a:srgbClr>
            </a:outerShdw>
          </a:effectLst>
        </p:spPr>
        <p:txBody>
          <a:bodyPr wrap="square">
            <a:spAutoFit/>
          </a:bodyPr>
          <a:lstStyle>
            <a:defPPr>
              <a:defRPr lang="en-US"/>
            </a:defPPr>
            <a:lvl1pPr marL="2062163" indent="-2062163" algn="ctr">
              <a:defRPr sz="1400">
                <a:solidFill>
                  <a:schemeClr val="bg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PH" dirty="0">
                <a:solidFill>
                  <a:schemeClr val="tx1"/>
                </a:solidFill>
              </a:rPr>
              <a:t>2023</a:t>
            </a:r>
            <a:r>
              <a:rPr lang="en-PH" dirty="0">
                <a:solidFill>
                  <a:schemeClr val="tx1"/>
                </a:solidFill>
                <a:latin typeface="Poppins" pitchFamily="2" charset="77"/>
                <a:cs typeface="Poppins" pitchFamily="2" charset="77"/>
              </a:rPr>
              <a:t> </a:t>
            </a:r>
            <a:r>
              <a:rPr lang="en-PH" sz="1800" dirty="0">
                <a:solidFill>
                  <a:schemeClr val="tx1"/>
                </a:solidFill>
                <a:latin typeface="Poppins" pitchFamily="2" charset="77"/>
                <a:cs typeface="Poppins" pitchFamily="2" charset="77"/>
              </a:rPr>
              <a:t>|</a:t>
            </a:r>
            <a:r>
              <a:rPr lang="en-PH" sz="1800" dirty="0">
                <a:solidFill>
                  <a:schemeClr val="tx1"/>
                </a:solidFill>
                <a:latin typeface="Poppins Medium" panose="00000600000000000000" pitchFamily="2" charset="0"/>
                <a:cs typeface="Poppins Medium" panose="00000600000000000000" pitchFamily="2" charset="0"/>
              </a:rPr>
              <a:t> $3.04B</a:t>
            </a:r>
            <a:r>
              <a:rPr lang="en-PH" dirty="0">
                <a:solidFill>
                  <a:schemeClr val="tx1"/>
                </a:solidFill>
              </a:rPr>
              <a:t>	2028 </a:t>
            </a:r>
            <a:r>
              <a:rPr lang="en-PH" sz="1800" dirty="0">
                <a:solidFill>
                  <a:schemeClr val="tx1"/>
                </a:solidFill>
                <a:latin typeface="Poppins" pitchFamily="2" charset="77"/>
                <a:cs typeface="Poppins" pitchFamily="2" charset="77"/>
              </a:rPr>
              <a:t>|</a:t>
            </a:r>
            <a:r>
              <a:rPr lang="en-PH" sz="1800" dirty="0">
                <a:solidFill>
                  <a:schemeClr val="tx1"/>
                </a:solidFill>
                <a:latin typeface="Poppins Medium" panose="00000600000000000000" pitchFamily="2" charset="0"/>
                <a:cs typeface="Poppins Medium" panose="00000600000000000000" pitchFamily="2" charset="0"/>
              </a:rPr>
              <a:t> $4.49B</a:t>
            </a:r>
          </a:p>
          <a:p>
            <a:r>
              <a:rPr lang="en-PH" dirty="0">
                <a:solidFill>
                  <a:schemeClr val="tx1"/>
                </a:solidFill>
              </a:rPr>
              <a:t>2023 to 2028 CAGR </a:t>
            </a:r>
            <a:r>
              <a:rPr lang="en-PH" sz="1800" dirty="0">
                <a:solidFill>
                  <a:schemeClr val="tx1"/>
                </a:solidFill>
                <a:latin typeface="Poppins" pitchFamily="2" charset="77"/>
                <a:cs typeface="Poppins" pitchFamily="2" charset="77"/>
              </a:rPr>
              <a:t>|</a:t>
            </a:r>
            <a:r>
              <a:rPr lang="en-PH" sz="1800" dirty="0">
                <a:solidFill>
                  <a:schemeClr val="tx1"/>
                </a:solidFill>
                <a:latin typeface="Poppins Medium" panose="00000600000000000000" pitchFamily="2" charset="0"/>
                <a:cs typeface="Poppins Medium" panose="00000600000000000000" pitchFamily="2" charset="0"/>
              </a:rPr>
              <a:t> 6.76%</a:t>
            </a:r>
          </a:p>
        </p:txBody>
      </p:sp>
      <p:cxnSp>
        <p:nvCxnSpPr>
          <p:cNvPr id="20" name="Straight Arrow Connector 19">
            <a:extLst>
              <a:ext uri="{FF2B5EF4-FFF2-40B4-BE49-F238E27FC236}">
                <a16:creationId xmlns:a16="http://schemas.microsoft.com/office/drawing/2014/main" id="{EA356B4A-02EF-6956-BFF8-68B7F6242300}"/>
              </a:ext>
            </a:extLst>
          </p:cNvPr>
          <p:cNvCxnSpPr>
            <a:cxnSpLocks/>
          </p:cNvCxnSpPr>
          <p:nvPr/>
        </p:nvCxnSpPr>
        <p:spPr>
          <a:xfrm>
            <a:off x="2339363" y="2145612"/>
            <a:ext cx="483387" cy="0"/>
          </a:xfrm>
          <a:prstGeom prst="straightConnector1">
            <a:avLst/>
          </a:prstGeom>
          <a:ln w="9525" cap="rnd">
            <a:solidFill>
              <a:srgbClr val="D9A026"/>
            </a:solidFill>
            <a:round/>
            <a:tailEnd type="arrow"/>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6B052537-812F-E94E-46D5-7A84CE94A421}"/>
              </a:ext>
            </a:extLst>
          </p:cNvPr>
          <p:cNvSpPr txBox="1"/>
          <p:nvPr/>
        </p:nvSpPr>
        <p:spPr>
          <a:xfrm>
            <a:off x="469563" y="1243135"/>
            <a:ext cx="1924013" cy="287771"/>
          </a:xfrm>
          <a:prstGeom prst="rect">
            <a:avLst/>
          </a:prstGeom>
          <a:solidFill>
            <a:schemeClr val="bg1"/>
          </a:solidFill>
        </p:spPr>
        <p:txBody>
          <a:bodyPr wrap="square">
            <a:spAutoFit/>
          </a:bodyPr>
          <a:lstStyle/>
          <a:p>
            <a:pPr algn="ctr">
              <a:lnSpc>
                <a:spcPct val="110000"/>
              </a:lnSpc>
              <a:spcAft>
                <a:spcPts val="200"/>
              </a:spcAft>
              <a:tabLst>
                <a:tab pos="2509838" algn="l"/>
              </a:tabLst>
            </a:pPr>
            <a:r>
              <a:rPr lang="en-US" sz="1200" spc="300" dirty="0">
                <a:latin typeface="Poppins Medium" panose="00000600000000000000" pitchFamily="2" charset="0"/>
                <a:cs typeface="Poppins Medium" panose="00000600000000000000" pitchFamily="2" charset="0"/>
              </a:rPr>
              <a:t>GLOBAL MARKET</a:t>
            </a:r>
            <a:endParaRPr lang="en-PH" sz="1200" spc="300" dirty="0">
              <a:latin typeface="Poppins Medium" panose="00000600000000000000" pitchFamily="2" charset="0"/>
              <a:cs typeface="Poppins Medium" panose="00000600000000000000" pitchFamily="2" charset="0"/>
            </a:endParaRPr>
          </a:p>
        </p:txBody>
      </p:sp>
      <p:sp>
        <p:nvSpPr>
          <p:cNvPr id="23" name="TextBox 22">
            <a:extLst>
              <a:ext uri="{FF2B5EF4-FFF2-40B4-BE49-F238E27FC236}">
                <a16:creationId xmlns:a16="http://schemas.microsoft.com/office/drawing/2014/main" id="{819791E1-A888-7786-1F09-7542F567143B}"/>
              </a:ext>
            </a:extLst>
          </p:cNvPr>
          <p:cNvSpPr txBox="1"/>
          <p:nvPr/>
        </p:nvSpPr>
        <p:spPr>
          <a:xfrm>
            <a:off x="469562" y="5579603"/>
            <a:ext cx="7195261" cy="369332"/>
          </a:xfrm>
          <a:prstGeom prst="rect">
            <a:avLst/>
          </a:prstGeom>
          <a:noFill/>
        </p:spPr>
        <p:txBody>
          <a:bodyPr wrap="square" anchor="b">
            <a:spAutoFit/>
          </a:bodyPr>
          <a:lstStyle/>
          <a:p>
            <a:pPr marL="179388" indent="-179388">
              <a:buAutoNum type="arabicPlain"/>
            </a:pPr>
            <a:r>
              <a:rPr lang="en-US" sz="900" dirty="0"/>
              <a:t>finance.yahoo.com/news/intravenous-iv-hydration-therapy-market-163100761.html</a:t>
            </a:r>
          </a:p>
          <a:p>
            <a:pPr marL="179388" indent="-179388">
              <a:buAutoNum type="arabicPlain"/>
            </a:pPr>
            <a:r>
              <a:rPr lang="en-US" sz="900" dirty="0"/>
              <a:t>statista.com/outlook/emo/online-education/online-learning-platforms/united-states</a:t>
            </a:r>
          </a:p>
        </p:txBody>
      </p:sp>
      <p:sp>
        <p:nvSpPr>
          <p:cNvPr id="24" name="TextBox 23">
            <a:extLst>
              <a:ext uri="{FF2B5EF4-FFF2-40B4-BE49-F238E27FC236}">
                <a16:creationId xmlns:a16="http://schemas.microsoft.com/office/drawing/2014/main" id="{95350EA5-204B-273E-26BD-6D997A84C8F9}"/>
              </a:ext>
            </a:extLst>
          </p:cNvPr>
          <p:cNvSpPr txBox="1"/>
          <p:nvPr/>
        </p:nvSpPr>
        <p:spPr>
          <a:xfrm>
            <a:off x="469561" y="3301921"/>
            <a:ext cx="4113245" cy="320344"/>
          </a:xfrm>
          <a:prstGeom prst="rect">
            <a:avLst/>
          </a:prstGeom>
          <a:noFill/>
        </p:spPr>
        <p:txBody>
          <a:bodyPr wrap="square">
            <a:spAutoFit/>
          </a:bodyPr>
          <a:lstStyle/>
          <a:p>
            <a:pPr>
              <a:lnSpc>
                <a:spcPct val="110000"/>
              </a:lnSpc>
              <a:spcAft>
                <a:spcPts val="200"/>
              </a:spcAft>
              <a:tabLst>
                <a:tab pos="2509838" algn="l"/>
              </a:tabLst>
            </a:pPr>
            <a:r>
              <a:rPr lang="en-US" sz="1400" dirty="0"/>
              <a:t>Online Learning Platforms</a:t>
            </a:r>
            <a:r>
              <a:rPr lang="en-PH" sz="1400" baseline="30000" dirty="0"/>
              <a:t>2</a:t>
            </a:r>
            <a:endParaRPr lang="en-US" sz="1400" spc="300" dirty="0"/>
          </a:p>
        </p:txBody>
      </p:sp>
      <p:sp>
        <p:nvSpPr>
          <p:cNvPr id="25" name="TextBox 24">
            <a:extLst>
              <a:ext uri="{FF2B5EF4-FFF2-40B4-BE49-F238E27FC236}">
                <a16:creationId xmlns:a16="http://schemas.microsoft.com/office/drawing/2014/main" id="{3C04D524-724A-3D9D-AB7A-23C9054B271C}"/>
              </a:ext>
            </a:extLst>
          </p:cNvPr>
          <p:cNvSpPr txBox="1"/>
          <p:nvPr/>
        </p:nvSpPr>
        <p:spPr>
          <a:xfrm>
            <a:off x="533399" y="3617596"/>
            <a:ext cx="4113246" cy="646331"/>
          </a:xfrm>
          <a:prstGeom prst="rect">
            <a:avLst/>
          </a:prstGeom>
          <a:solidFill>
            <a:srgbClr val="F9F6F4"/>
          </a:solidFill>
          <a:ln w="6350">
            <a:solidFill>
              <a:schemeClr val="tx2"/>
            </a:solidFill>
          </a:ln>
          <a:effectLst>
            <a:outerShdw dist="63500" dir="3000000" algn="tl" rotWithShape="0">
              <a:srgbClr val="A2A9BE">
                <a:alpha val="70000"/>
              </a:srgbClr>
            </a:outerShdw>
          </a:effectLst>
        </p:spPr>
        <p:txBody>
          <a:bodyPr wrap="square">
            <a:spAutoFit/>
          </a:bodyPr>
          <a:lstStyle>
            <a:defPPr>
              <a:defRPr lang="en-US"/>
            </a:defPPr>
            <a:lvl1pPr marL="2062163" indent="-2062163" algn="ctr">
              <a:defRPr sz="1400">
                <a:solidFill>
                  <a:schemeClr val="bg1"/>
                </a:solidFill>
              </a:defRPr>
            </a:lvl1pPr>
          </a:lstStyle>
          <a:p>
            <a:r>
              <a:rPr lang="en-PH" dirty="0">
                <a:solidFill>
                  <a:schemeClr val="tx1"/>
                </a:solidFill>
              </a:rPr>
              <a:t>2024 </a:t>
            </a:r>
            <a:r>
              <a:rPr lang="en-PH" sz="1800" dirty="0">
                <a:solidFill>
                  <a:schemeClr val="tx1"/>
                </a:solidFill>
                <a:latin typeface="Poppins" pitchFamily="2" charset="77"/>
                <a:cs typeface="Poppins" pitchFamily="2" charset="77"/>
              </a:rPr>
              <a:t>|</a:t>
            </a:r>
            <a:r>
              <a:rPr lang="en-PH" sz="1800" dirty="0">
                <a:solidFill>
                  <a:schemeClr val="tx1"/>
                </a:solidFill>
                <a:latin typeface="Poppins Medium" panose="00000600000000000000" pitchFamily="2" charset="0"/>
                <a:cs typeface="Poppins Medium" panose="00000600000000000000" pitchFamily="2" charset="0"/>
              </a:rPr>
              <a:t> $3.26B</a:t>
            </a:r>
            <a:r>
              <a:rPr lang="en-PH" dirty="0">
                <a:solidFill>
                  <a:schemeClr val="tx1"/>
                </a:solidFill>
              </a:rPr>
              <a:t>	2029 </a:t>
            </a:r>
            <a:r>
              <a:rPr lang="en-PH" sz="1800" dirty="0">
                <a:solidFill>
                  <a:schemeClr val="tx1"/>
                </a:solidFill>
                <a:latin typeface="Poppins" pitchFamily="2" charset="77"/>
                <a:cs typeface="Poppins" pitchFamily="2" charset="77"/>
              </a:rPr>
              <a:t>| </a:t>
            </a:r>
            <a:r>
              <a:rPr lang="en-PH" sz="1800" dirty="0">
                <a:solidFill>
                  <a:schemeClr val="tx1"/>
                </a:solidFill>
                <a:latin typeface="Poppins Medium" panose="00000600000000000000" pitchFamily="2" charset="0"/>
                <a:cs typeface="Poppins Medium" panose="00000600000000000000" pitchFamily="2" charset="0"/>
              </a:rPr>
              <a:t>$4.76B</a:t>
            </a:r>
          </a:p>
          <a:p>
            <a:r>
              <a:rPr lang="en-PH" dirty="0">
                <a:solidFill>
                  <a:schemeClr val="tx1"/>
                </a:solidFill>
              </a:rPr>
              <a:t>2024 to 2029 CAGR</a:t>
            </a:r>
            <a:r>
              <a:rPr lang="en-PH" sz="1800" dirty="0">
                <a:solidFill>
                  <a:schemeClr val="tx1"/>
                </a:solidFill>
                <a:latin typeface="Poppins" pitchFamily="2" charset="77"/>
                <a:cs typeface="Poppins" pitchFamily="2" charset="77"/>
              </a:rPr>
              <a:t> |</a:t>
            </a:r>
            <a:r>
              <a:rPr lang="en-PH" sz="1800" dirty="0">
                <a:solidFill>
                  <a:schemeClr val="tx1"/>
                </a:solidFill>
                <a:latin typeface="Poppins Medium" panose="00000600000000000000" pitchFamily="2" charset="0"/>
                <a:cs typeface="Poppins Medium" panose="00000600000000000000" pitchFamily="2" charset="0"/>
              </a:rPr>
              <a:t> 7.86%</a:t>
            </a:r>
          </a:p>
        </p:txBody>
      </p:sp>
      <p:cxnSp>
        <p:nvCxnSpPr>
          <p:cNvPr id="27" name="Straight Arrow Connector 26">
            <a:extLst>
              <a:ext uri="{FF2B5EF4-FFF2-40B4-BE49-F238E27FC236}">
                <a16:creationId xmlns:a16="http://schemas.microsoft.com/office/drawing/2014/main" id="{449DB1B5-2A7A-BE3B-4680-166FF61AB8A2}"/>
              </a:ext>
            </a:extLst>
          </p:cNvPr>
          <p:cNvCxnSpPr>
            <a:cxnSpLocks/>
          </p:cNvCxnSpPr>
          <p:nvPr/>
        </p:nvCxnSpPr>
        <p:spPr>
          <a:xfrm>
            <a:off x="2325987" y="3790154"/>
            <a:ext cx="514693" cy="0"/>
          </a:xfrm>
          <a:prstGeom prst="straightConnector1">
            <a:avLst/>
          </a:prstGeom>
          <a:ln w="9525" cap="rnd">
            <a:solidFill>
              <a:srgbClr val="D9A026"/>
            </a:solidFill>
            <a:round/>
            <a:tailEnd type="arrow"/>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D5BE681A-CE3C-DF5F-9A1A-C1FD36A28269}"/>
              </a:ext>
            </a:extLst>
          </p:cNvPr>
          <p:cNvSpPr txBox="1"/>
          <p:nvPr/>
        </p:nvSpPr>
        <p:spPr>
          <a:xfrm>
            <a:off x="469564" y="2927612"/>
            <a:ext cx="1552964" cy="290849"/>
          </a:xfrm>
          <a:prstGeom prst="rect">
            <a:avLst/>
          </a:prstGeom>
          <a:solidFill>
            <a:schemeClr val="bg1"/>
          </a:solidFill>
        </p:spPr>
        <p:txBody>
          <a:bodyPr wrap="square">
            <a:spAutoFit/>
          </a:bodyPr>
          <a:lstStyle/>
          <a:p>
            <a:pPr algn="ctr">
              <a:lnSpc>
                <a:spcPct val="110000"/>
              </a:lnSpc>
              <a:spcAft>
                <a:spcPts val="200"/>
              </a:spcAft>
              <a:tabLst>
                <a:tab pos="2509838" algn="l"/>
              </a:tabLst>
            </a:pPr>
            <a:r>
              <a:rPr lang="en-US" sz="1200" spc="300" dirty="0">
                <a:latin typeface="Poppins Medium" panose="00000600000000000000" pitchFamily="2" charset="0"/>
                <a:cs typeface="Poppins Medium" panose="00000600000000000000" pitchFamily="2" charset="0"/>
              </a:rPr>
              <a:t>U.S. MARKET</a:t>
            </a:r>
            <a:endParaRPr lang="en-PH" sz="1200" spc="300" dirty="0">
              <a:latin typeface="Poppins Medium" panose="00000600000000000000" pitchFamily="2" charset="0"/>
              <a:cs typeface="Poppins Medium" panose="00000600000000000000" pitchFamily="2" charset="0"/>
            </a:endParaRPr>
          </a:p>
        </p:txBody>
      </p:sp>
      <p:sp>
        <p:nvSpPr>
          <p:cNvPr id="39" name="TextBox 38">
            <a:extLst>
              <a:ext uri="{FF2B5EF4-FFF2-40B4-BE49-F238E27FC236}">
                <a16:creationId xmlns:a16="http://schemas.microsoft.com/office/drawing/2014/main" id="{898A7B5A-3C05-A394-693C-ED6C34576AF3}"/>
              </a:ext>
            </a:extLst>
          </p:cNvPr>
          <p:cNvSpPr txBox="1"/>
          <p:nvPr/>
        </p:nvSpPr>
        <p:spPr>
          <a:xfrm>
            <a:off x="6037374" y="1243135"/>
            <a:ext cx="1924013" cy="287771"/>
          </a:xfrm>
          <a:prstGeom prst="rect">
            <a:avLst/>
          </a:prstGeom>
          <a:solidFill>
            <a:schemeClr val="bg1"/>
          </a:solidFill>
        </p:spPr>
        <p:txBody>
          <a:bodyPr wrap="square">
            <a:spAutoFit/>
          </a:bodyPr>
          <a:lstStyle/>
          <a:p>
            <a:pPr algn="ctr">
              <a:lnSpc>
                <a:spcPct val="110000"/>
              </a:lnSpc>
              <a:spcAft>
                <a:spcPts val="200"/>
              </a:spcAft>
              <a:tabLst>
                <a:tab pos="2509838" algn="l"/>
              </a:tabLst>
            </a:pPr>
            <a:r>
              <a:rPr lang="en-US" sz="1200" spc="300" dirty="0">
                <a:latin typeface="Poppins Medium" panose="00000600000000000000" pitchFamily="2" charset="0"/>
                <a:cs typeface="Poppins Medium" panose="00000600000000000000" pitchFamily="2" charset="0"/>
              </a:rPr>
              <a:t>TARGET MARKET</a:t>
            </a:r>
            <a:endParaRPr lang="en-PH" sz="1200" spc="300" dirty="0">
              <a:latin typeface="Poppins Medium" panose="00000600000000000000" pitchFamily="2" charset="0"/>
              <a:cs typeface="Poppins Medium" panose="00000600000000000000" pitchFamily="2" charset="0"/>
            </a:endParaRPr>
          </a:p>
        </p:txBody>
      </p:sp>
      <p:graphicFrame>
        <p:nvGraphicFramePr>
          <p:cNvPr id="40" name="Table 39">
            <a:extLst>
              <a:ext uri="{FF2B5EF4-FFF2-40B4-BE49-F238E27FC236}">
                <a16:creationId xmlns:a16="http://schemas.microsoft.com/office/drawing/2014/main" id="{B216347B-A044-F510-49F7-546710BA3FB7}"/>
              </a:ext>
            </a:extLst>
          </p:cNvPr>
          <p:cNvGraphicFramePr>
            <a:graphicFrameLocks noGrp="1"/>
          </p:cNvGraphicFramePr>
          <p:nvPr>
            <p:extLst>
              <p:ext uri="{D42A27DB-BD31-4B8C-83A1-F6EECF244321}">
                <p14:modId xmlns:p14="http://schemas.microsoft.com/office/powerpoint/2010/main" val="3403484032"/>
              </p:ext>
            </p:extLst>
          </p:nvPr>
        </p:nvGraphicFramePr>
        <p:xfrm>
          <a:off x="6096000" y="1960946"/>
          <a:ext cx="5562600" cy="621335"/>
        </p:xfrm>
        <a:graphic>
          <a:graphicData uri="http://schemas.openxmlformats.org/drawingml/2006/table">
            <a:tbl>
              <a:tblPr bandRow="1">
                <a:tableStyleId>{5C22544A-7EE6-4342-B048-85BDC9FD1C3A}</a:tableStyleId>
              </a:tblPr>
              <a:tblGrid>
                <a:gridCol w="2781300">
                  <a:extLst>
                    <a:ext uri="{9D8B030D-6E8A-4147-A177-3AD203B41FA5}">
                      <a16:colId xmlns:a16="http://schemas.microsoft.com/office/drawing/2014/main" val="1190821390"/>
                    </a:ext>
                  </a:extLst>
                </a:gridCol>
                <a:gridCol w="2781300">
                  <a:extLst>
                    <a:ext uri="{9D8B030D-6E8A-4147-A177-3AD203B41FA5}">
                      <a16:colId xmlns:a16="http://schemas.microsoft.com/office/drawing/2014/main" val="2763497712"/>
                    </a:ext>
                  </a:extLst>
                </a:gridCol>
              </a:tblGrid>
              <a:tr h="0">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27,000</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16,000</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extLst>
                  <a:ext uri="{0D108BD9-81ED-4DB2-BD59-A6C34878D82A}">
                    <a16:rowId xmlns:a16="http://schemas.microsoft.com/office/drawing/2014/main" val="2984022609"/>
                  </a:ext>
                </a:extLst>
              </a:tr>
              <a:tr h="0">
                <a:tc>
                  <a:txBody>
                    <a:bodyPr/>
                    <a:lstStyle/>
                    <a:p>
                      <a:pPr marL="0" algn="ctr" defTabSz="914400" rtl="0" eaLnBrk="1" latinLnBrk="0" hangingPunct="1">
                        <a:lnSpc>
                          <a:spcPct val="107000"/>
                        </a:lnSpc>
                        <a:spcAft>
                          <a:spcPts val="800"/>
                        </a:spcAft>
                      </a:pPr>
                      <a:r>
                        <a:rPr lang="en-PH" sz="1400" b="0" kern="1200" dirty="0">
                          <a:solidFill>
                            <a:schemeClr val="tx1"/>
                          </a:solidFill>
                          <a:effectLst/>
                          <a:latin typeface="+mn-lt"/>
                          <a:ea typeface="+mn-ea"/>
                          <a:cs typeface="+mn-cs"/>
                        </a:rPr>
                        <a:t>Nursing Homes</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tc>
                  <a:txBody>
                    <a:bodyPr/>
                    <a:lstStyle/>
                    <a:p>
                      <a:pPr marL="0" algn="ctr" defTabSz="914400" rtl="0" eaLnBrk="1" latinLnBrk="0" hangingPunct="1">
                        <a:lnSpc>
                          <a:spcPct val="107000"/>
                        </a:lnSpc>
                        <a:spcAft>
                          <a:spcPts val="800"/>
                        </a:spcAft>
                      </a:pPr>
                      <a:r>
                        <a:rPr lang="en-PH" sz="1400" b="0" kern="1200" dirty="0">
                          <a:solidFill>
                            <a:schemeClr val="tx1"/>
                          </a:solidFill>
                          <a:effectLst/>
                          <a:latin typeface="+mn-lt"/>
                          <a:ea typeface="+mn-ea"/>
                          <a:cs typeface="+mn-cs"/>
                        </a:rPr>
                        <a:t>Skilled Nursing Facilities</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extLst>
                  <a:ext uri="{0D108BD9-81ED-4DB2-BD59-A6C34878D82A}">
                    <a16:rowId xmlns:a16="http://schemas.microsoft.com/office/drawing/2014/main" val="3026126027"/>
                  </a:ext>
                </a:extLst>
              </a:tr>
            </a:tbl>
          </a:graphicData>
        </a:graphic>
      </p:graphicFrame>
      <p:graphicFrame>
        <p:nvGraphicFramePr>
          <p:cNvPr id="41" name="Table 40">
            <a:extLst>
              <a:ext uri="{FF2B5EF4-FFF2-40B4-BE49-F238E27FC236}">
                <a16:creationId xmlns:a16="http://schemas.microsoft.com/office/drawing/2014/main" id="{59CEE8BC-40D5-B74E-4B4B-57FD9F718A5D}"/>
              </a:ext>
            </a:extLst>
          </p:cNvPr>
          <p:cNvGraphicFramePr>
            <a:graphicFrameLocks noGrp="1"/>
          </p:cNvGraphicFramePr>
          <p:nvPr>
            <p:extLst>
              <p:ext uri="{D42A27DB-BD31-4B8C-83A1-F6EECF244321}">
                <p14:modId xmlns:p14="http://schemas.microsoft.com/office/powerpoint/2010/main" val="3017795365"/>
              </p:ext>
            </p:extLst>
          </p:nvPr>
        </p:nvGraphicFramePr>
        <p:xfrm>
          <a:off x="6095999" y="2856235"/>
          <a:ext cx="5562600" cy="621335"/>
        </p:xfrm>
        <a:graphic>
          <a:graphicData uri="http://schemas.openxmlformats.org/drawingml/2006/table">
            <a:tbl>
              <a:tblPr bandRow="1">
                <a:tableStyleId>{5C22544A-7EE6-4342-B048-85BDC9FD1C3A}</a:tableStyleId>
              </a:tblPr>
              <a:tblGrid>
                <a:gridCol w="1783976">
                  <a:extLst>
                    <a:ext uri="{9D8B030D-6E8A-4147-A177-3AD203B41FA5}">
                      <a16:colId xmlns:a16="http://schemas.microsoft.com/office/drawing/2014/main" val="1661503205"/>
                    </a:ext>
                  </a:extLst>
                </a:gridCol>
                <a:gridCol w="3778624">
                  <a:extLst>
                    <a:ext uri="{9D8B030D-6E8A-4147-A177-3AD203B41FA5}">
                      <a16:colId xmlns:a16="http://schemas.microsoft.com/office/drawing/2014/main" val="2518237666"/>
                    </a:ext>
                  </a:extLst>
                </a:gridCol>
              </a:tblGrid>
              <a:tr h="0">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6,000+</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1,000+</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extLst>
                  <a:ext uri="{0D108BD9-81ED-4DB2-BD59-A6C34878D82A}">
                    <a16:rowId xmlns:a16="http://schemas.microsoft.com/office/drawing/2014/main" val="2984022609"/>
                  </a:ext>
                </a:extLst>
              </a:tr>
              <a:tr h="0">
                <a:tc>
                  <a:txBody>
                    <a:bodyPr/>
                    <a:lstStyle/>
                    <a:p>
                      <a:pPr marL="0" algn="ctr" defTabSz="914400" rtl="0" eaLnBrk="1" latinLnBrk="0" hangingPunct="1">
                        <a:lnSpc>
                          <a:spcPct val="107000"/>
                        </a:lnSpc>
                        <a:spcAft>
                          <a:spcPts val="800"/>
                        </a:spcAft>
                      </a:pPr>
                      <a:r>
                        <a:rPr lang="en-PH" sz="1400" b="0" kern="1200">
                          <a:solidFill>
                            <a:schemeClr val="tx1"/>
                          </a:solidFill>
                          <a:effectLst/>
                          <a:latin typeface="+mn-lt"/>
                          <a:ea typeface="+mn-ea"/>
                          <a:cs typeface="+mn-cs"/>
                        </a:rPr>
                        <a:t>Hospitals</a:t>
                      </a:r>
                      <a:endParaRPr lang="en-PH" sz="1400" b="0" kern="1200" dirty="0">
                        <a:solidFill>
                          <a:schemeClr val="tx1"/>
                        </a:solidFill>
                        <a:effectLst/>
                        <a:latin typeface="+mn-lt"/>
                        <a:ea typeface="+mn-ea"/>
                        <a:cs typeface="+mn-cs"/>
                      </a:endParaRP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tc>
                  <a:txBody>
                    <a:bodyPr/>
                    <a:lstStyle/>
                    <a:p>
                      <a:pPr marL="0" algn="ctr" defTabSz="914400" rtl="0" eaLnBrk="1" latinLnBrk="0" hangingPunct="1">
                        <a:lnSpc>
                          <a:spcPct val="107000"/>
                        </a:lnSpc>
                        <a:spcAft>
                          <a:spcPts val="800"/>
                        </a:spcAft>
                      </a:pPr>
                      <a:r>
                        <a:rPr lang="en-PH" sz="1400" b="0" kern="1200" dirty="0">
                          <a:solidFill>
                            <a:schemeClr val="tx1"/>
                          </a:solidFill>
                          <a:effectLst/>
                          <a:latin typeface="+mn-lt"/>
                          <a:ea typeface="+mn-ea"/>
                          <a:cs typeface="+mn-cs"/>
                        </a:rPr>
                        <a:t>Home Health Infusion Organizations</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extLst>
                  <a:ext uri="{0D108BD9-81ED-4DB2-BD59-A6C34878D82A}">
                    <a16:rowId xmlns:a16="http://schemas.microsoft.com/office/drawing/2014/main" val="3026126027"/>
                  </a:ext>
                </a:extLst>
              </a:tr>
            </a:tbl>
          </a:graphicData>
        </a:graphic>
      </p:graphicFrame>
      <p:graphicFrame>
        <p:nvGraphicFramePr>
          <p:cNvPr id="42" name="Table 41">
            <a:extLst>
              <a:ext uri="{FF2B5EF4-FFF2-40B4-BE49-F238E27FC236}">
                <a16:creationId xmlns:a16="http://schemas.microsoft.com/office/drawing/2014/main" id="{4692386A-7D3A-7C4C-6E67-D5DA277D8087}"/>
              </a:ext>
            </a:extLst>
          </p:cNvPr>
          <p:cNvGraphicFramePr>
            <a:graphicFrameLocks noGrp="1"/>
          </p:cNvGraphicFramePr>
          <p:nvPr>
            <p:extLst>
              <p:ext uri="{D42A27DB-BD31-4B8C-83A1-F6EECF244321}">
                <p14:modId xmlns:p14="http://schemas.microsoft.com/office/powerpoint/2010/main" val="1843067078"/>
              </p:ext>
            </p:extLst>
          </p:nvPr>
        </p:nvGraphicFramePr>
        <p:xfrm>
          <a:off x="6095999" y="3751524"/>
          <a:ext cx="5562600" cy="621335"/>
        </p:xfrm>
        <a:graphic>
          <a:graphicData uri="http://schemas.openxmlformats.org/drawingml/2006/table">
            <a:tbl>
              <a:tblPr bandRow="1">
                <a:tableStyleId>{5C22544A-7EE6-4342-B048-85BDC9FD1C3A}</a:tableStyleId>
              </a:tblPr>
              <a:tblGrid>
                <a:gridCol w="2169459">
                  <a:extLst>
                    <a:ext uri="{9D8B030D-6E8A-4147-A177-3AD203B41FA5}">
                      <a16:colId xmlns:a16="http://schemas.microsoft.com/office/drawing/2014/main" val="1661503205"/>
                    </a:ext>
                  </a:extLst>
                </a:gridCol>
                <a:gridCol w="3393141">
                  <a:extLst>
                    <a:ext uri="{9D8B030D-6E8A-4147-A177-3AD203B41FA5}">
                      <a16:colId xmlns:a16="http://schemas.microsoft.com/office/drawing/2014/main" val="2518237666"/>
                    </a:ext>
                  </a:extLst>
                </a:gridCol>
              </a:tblGrid>
              <a:tr h="0">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1M+</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27M</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extLst>
                  <a:ext uri="{0D108BD9-81ED-4DB2-BD59-A6C34878D82A}">
                    <a16:rowId xmlns:a16="http://schemas.microsoft.com/office/drawing/2014/main" val="2984022609"/>
                  </a:ext>
                </a:extLst>
              </a:tr>
              <a:tr h="0">
                <a:tc>
                  <a:txBody>
                    <a:bodyPr/>
                    <a:lstStyle/>
                    <a:p>
                      <a:pPr marL="0" algn="ctr" defTabSz="914400" rtl="0" eaLnBrk="1" latinLnBrk="0" hangingPunct="1">
                        <a:lnSpc>
                          <a:spcPct val="107000"/>
                        </a:lnSpc>
                        <a:spcAft>
                          <a:spcPts val="800"/>
                        </a:spcAft>
                      </a:pPr>
                      <a:r>
                        <a:rPr lang="en-PH" sz="1400" b="0" kern="1200" dirty="0">
                          <a:solidFill>
                            <a:schemeClr val="tx1"/>
                          </a:solidFill>
                          <a:effectLst/>
                          <a:latin typeface="+mn-lt"/>
                          <a:ea typeface="+mn-ea"/>
                          <a:cs typeface="+mn-cs"/>
                        </a:rPr>
                        <a:t>Individual Nurses</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tc>
                  <a:txBody>
                    <a:bodyPr/>
                    <a:lstStyle/>
                    <a:p>
                      <a:pPr marL="0" algn="ctr" defTabSz="914400" rtl="0" eaLnBrk="1" latinLnBrk="0" hangingPunct="1">
                        <a:lnSpc>
                          <a:spcPct val="107000"/>
                        </a:lnSpc>
                        <a:spcAft>
                          <a:spcPts val="800"/>
                        </a:spcAft>
                      </a:pPr>
                      <a:r>
                        <a:rPr lang="en-PH" sz="1400" b="0" kern="1200" dirty="0">
                          <a:solidFill>
                            <a:schemeClr val="tx1"/>
                          </a:solidFill>
                          <a:effectLst/>
                          <a:latin typeface="+mn-lt"/>
                          <a:ea typeface="+mn-ea"/>
                          <a:cs typeface="+mn-cs"/>
                        </a:rPr>
                        <a:t>Individual Nurses (Global)</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extLst>
                  <a:ext uri="{0D108BD9-81ED-4DB2-BD59-A6C34878D82A}">
                    <a16:rowId xmlns:a16="http://schemas.microsoft.com/office/drawing/2014/main" val="3026126027"/>
                  </a:ext>
                </a:extLst>
              </a:tr>
            </a:tbl>
          </a:graphicData>
        </a:graphic>
      </p:graphicFrame>
      <p:graphicFrame>
        <p:nvGraphicFramePr>
          <p:cNvPr id="43" name="Table 42">
            <a:extLst>
              <a:ext uri="{FF2B5EF4-FFF2-40B4-BE49-F238E27FC236}">
                <a16:creationId xmlns:a16="http://schemas.microsoft.com/office/drawing/2014/main" id="{78D228FB-1B19-E195-2FCE-DAD31AD01264}"/>
              </a:ext>
            </a:extLst>
          </p:cNvPr>
          <p:cNvGraphicFramePr>
            <a:graphicFrameLocks noGrp="1"/>
          </p:cNvGraphicFramePr>
          <p:nvPr>
            <p:extLst>
              <p:ext uri="{D42A27DB-BD31-4B8C-83A1-F6EECF244321}">
                <p14:modId xmlns:p14="http://schemas.microsoft.com/office/powerpoint/2010/main" val="400651303"/>
              </p:ext>
            </p:extLst>
          </p:nvPr>
        </p:nvGraphicFramePr>
        <p:xfrm>
          <a:off x="6095999" y="4646812"/>
          <a:ext cx="5562600" cy="621335"/>
        </p:xfrm>
        <a:graphic>
          <a:graphicData uri="http://schemas.openxmlformats.org/drawingml/2006/table">
            <a:tbl>
              <a:tblPr bandRow="1">
                <a:tableStyleId>{5C22544A-7EE6-4342-B048-85BDC9FD1C3A}</a:tableStyleId>
              </a:tblPr>
              <a:tblGrid>
                <a:gridCol w="5562600">
                  <a:extLst>
                    <a:ext uri="{9D8B030D-6E8A-4147-A177-3AD203B41FA5}">
                      <a16:colId xmlns:a16="http://schemas.microsoft.com/office/drawing/2014/main" val="1661503205"/>
                    </a:ext>
                  </a:extLst>
                </a:gridCol>
              </a:tblGrid>
              <a:tr h="0">
                <a:tc>
                  <a:txBody>
                    <a:bodyPr/>
                    <a:lstStyle/>
                    <a:p>
                      <a:pPr marL="0" algn="ctr" defTabSz="914400" rtl="0" eaLnBrk="1" latinLnBrk="0" hangingPunct="1">
                        <a:lnSpc>
                          <a:spcPct val="107000"/>
                        </a:lnSpc>
                        <a:spcAft>
                          <a:spcPts val="800"/>
                        </a:spcAft>
                      </a:pPr>
                      <a:r>
                        <a:rPr lang="en-PH" sz="1800" b="0" kern="1200" dirty="0">
                          <a:solidFill>
                            <a:schemeClr val="bg1"/>
                          </a:solidFill>
                          <a:effectLst/>
                          <a:latin typeface="Poppins Medium" panose="00000600000000000000" pitchFamily="2" charset="0"/>
                          <a:ea typeface="+mn-ea"/>
                          <a:cs typeface="Poppins Medium" panose="00000600000000000000" pitchFamily="2" charset="0"/>
                        </a:rPr>
                        <a:t>22+</a:t>
                      </a:r>
                    </a:p>
                  </a:txBody>
                  <a:tcPr marL="36000" marR="36000" marT="36000" marB="36000"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102935"/>
                    </a:solidFill>
                  </a:tcPr>
                </a:tc>
                <a:extLst>
                  <a:ext uri="{0D108BD9-81ED-4DB2-BD59-A6C34878D82A}">
                    <a16:rowId xmlns:a16="http://schemas.microsoft.com/office/drawing/2014/main" val="2984022609"/>
                  </a:ext>
                </a:extLst>
              </a:tr>
              <a:tr h="0">
                <a:tc>
                  <a:txBody>
                    <a:bodyPr/>
                    <a:lstStyle/>
                    <a:p>
                      <a:pPr marL="0" algn="ctr" defTabSz="914400" rtl="0" eaLnBrk="1" latinLnBrk="0" hangingPunct="1">
                        <a:lnSpc>
                          <a:spcPct val="107000"/>
                        </a:lnSpc>
                        <a:spcAft>
                          <a:spcPts val="800"/>
                        </a:spcAft>
                      </a:pPr>
                      <a:r>
                        <a:rPr lang="en-US" sz="1400" b="0" kern="1200" dirty="0">
                          <a:solidFill>
                            <a:schemeClr val="tx1"/>
                          </a:solidFill>
                          <a:effectLst/>
                          <a:latin typeface="+mn-lt"/>
                          <a:ea typeface="+mn-ea"/>
                          <a:cs typeface="+mn-cs"/>
                        </a:rPr>
                        <a:t>Countries Requiring Nurses to be IV-Certified</a:t>
                      </a:r>
                    </a:p>
                  </a:txBody>
                  <a:tcPr marL="18000" marR="18000" marT="18000" marB="18000">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solidFill>
                      <a:srgbClr val="F9F6F4"/>
                    </a:solidFill>
                  </a:tcPr>
                </a:tc>
                <a:extLst>
                  <a:ext uri="{0D108BD9-81ED-4DB2-BD59-A6C34878D82A}">
                    <a16:rowId xmlns:a16="http://schemas.microsoft.com/office/drawing/2014/main" val="3026126027"/>
                  </a:ext>
                </a:extLst>
              </a:tr>
            </a:tbl>
          </a:graphicData>
        </a:graphic>
      </p:graphicFrame>
    </p:spTree>
    <p:extLst>
      <p:ext uri="{BB962C8B-B14F-4D97-AF65-F5344CB8AC3E}">
        <p14:creationId xmlns:p14="http://schemas.microsoft.com/office/powerpoint/2010/main" val="638663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room with a few tables and a white board&#10;&#10;Description automatically generated">
            <a:extLst>
              <a:ext uri="{FF2B5EF4-FFF2-40B4-BE49-F238E27FC236}">
                <a16:creationId xmlns:a16="http://schemas.microsoft.com/office/drawing/2014/main" id="{B29ED022-9469-AFF0-DBE7-AC55EFC9F92C}"/>
              </a:ext>
            </a:extLst>
          </p:cNvPr>
          <p:cNvPicPr>
            <a:picLocks noChangeAspect="1"/>
          </p:cNvPicPr>
          <p:nvPr/>
        </p:nvPicPr>
        <p:blipFill>
          <a:blip r:embed="rId2"/>
          <a:stretch>
            <a:fillRect/>
          </a:stretch>
        </p:blipFill>
        <p:spPr>
          <a:xfrm>
            <a:off x="6061213" y="1592149"/>
            <a:ext cx="5543002" cy="3696489"/>
          </a:xfrm>
          <a:prstGeom prst="rect">
            <a:avLst/>
          </a:prstGeom>
          <a:ln w="12700">
            <a:solidFill>
              <a:srgbClr val="1E4A60"/>
            </a:solidFill>
          </a:ln>
        </p:spPr>
      </p:pic>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Problems with Traditional Classroom IV Training</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4</a:t>
            </a:fld>
            <a:endParaRPr lang="en-US"/>
          </a:p>
        </p:txBody>
      </p:sp>
      <p:grpSp>
        <p:nvGrpSpPr>
          <p:cNvPr id="7" name="Group 6">
            <a:extLst>
              <a:ext uri="{FF2B5EF4-FFF2-40B4-BE49-F238E27FC236}">
                <a16:creationId xmlns:a16="http://schemas.microsoft.com/office/drawing/2014/main" id="{3E9F10F6-E09F-A6BF-DD72-64408DDD203C}"/>
              </a:ext>
            </a:extLst>
          </p:cNvPr>
          <p:cNvGrpSpPr/>
          <p:nvPr/>
        </p:nvGrpSpPr>
        <p:grpSpPr>
          <a:xfrm>
            <a:off x="6061212" y="1592149"/>
            <a:ext cx="5543002" cy="859538"/>
            <a:chOff x="6344238" y="1401200"/>
            <a:chExt cx="5543002" cy="859538"/>
          </a:xfrm>
        </p:grpSpPr>
        <p:sp>
          <p:nvSpPr>
            <p:cNvPr id="19" name="Rectangle 18">
              <a:extLst>
                <a:ext uri="{FF2B5EF4-FFF2-40B4-BE49-F238E27FC236}">
                  <a16:creationId xmlns:a16="http://schemas.microsoft.com/office/drawing/2014/main" id="{6B007652-B0AD-2F20-B345-BB93B027BE98}"/>
                </a:ext>
              </a:extLst>
            </p:cNvPr>
            <p:cNvSpPr/>
            <p:nvPr/>
          </p:nvSpPr>
          <p:spPr>
            <a:xfrm>
              <a:off x="6344238" y="1401200"/>
              <a:ext cx="5543002" cy="859538"/>
            </a:xfrm>
            <a:prstGeom prst="rect">
              <a:avLst/>
            </a:prstGeom>
            <a:solidFill>
              <a:srgbClr val="10293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D09E3A3F-6803-349D-C6B5-E6A3C138ECA3}"/>
                </a:ext>
              </a:extLst>
            </p:cNvPr>
            <p:cNvSpPr txBox="1"/>
            <p:nvPr/>
          </p:nvSpPr>
          <p:spPr>
            <a:xfrm>
              <a:off x="7154838" y="1448458"/>
              <a:ext cx="4732402" cy="697114"/>
            </a:xfrm>
            <a:prstGeom prst="rect">
              <a:avLst/>
            </a:prstGeom>
            <a:noFill/>
          </p:spPr>
          <p:txBody>
            <a:bodyPr wrap="square" rtlCol="0">
              <a:spAutoFit/>
            </a:bodyPr>
            <a:lstStyle/>
            <a:p>
              <a:pPr algn="l">
                <a:lnSpc>
                  <a:spcPct val="110000"/>
                </a:lnSpc>
              </a:pPr>
              <a:r>
                <a:rPr lang="en-US" sz="1200" dirty="0">
                  <a:solidFill>
                    <a:schemeClr val="bg1"/>
                  </a:solidFill>
                  <a:latin typeface="Poppins Medium" pitchFamily="2" charset="77"/>
                  <a:ea typeface="Inter" panose="02000503000000020004" pitchFamily="2" charset="0"/>
                  <a:cs typeface="Poppins Medium" pitchFamily="2" charset="77"/>
                </a:rPr>
                <a:t>IV therapy education and competencies are a nationwide yearly mandatory requirement for nurses – but they are taught only in the traditional classroom method.</a:t>
              </a:r>
            </a:p>
          </p:txBody>
        </p:sp>
        <p:pic>
          <p:nvPicPr>
            <p:cNvPr id="21" name="Graphic 20" descr="Warning outline">
              <a:extLst>
                <a:ext uri="{FF2B5EF4-FFF2-40B4-BE49-F238E27FC236}">
                  <a16:creationId xmlns:a16="http://schemas.microsoft.com/office/drawing/2014/main" id="{5AA6380F-3172-C04A-F041-7EF0DD6965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44407" y="1531943"/>
              <a:ext cx="607890" cy="607890"/>
            </a:xfrm>
            <a:prstGeom prst="rect">
              <a:avLst/>
            </a:prstGeom>
          </p:spPr>
        </p:pic>
      </p:grpSp>
      <p:cxnSp>
        <p:nvCxnSpPr>
          <p:cNvPr id="15" name="Straight Connector 14">
            <a:extLst>
              <a:ext uri="{FF2B5EF4-FFF2-40B4-BE49-F238E27FC236}">
                <a16:creationId xmlns:a16="http://schemas.microsoft.com/office/drawing/2014/main" id="{00AF170C-F019-4609-9827-1DD09EE2B4EF}"/>
              </a:ext>
            </a:extLst>
          </p:cNvPr>
          <p:cNvCxnSpPr>
            <a:cxnSpLocks/>
          </p:cNvCxnSpPr>
          <p:nvPr/>
        </p:nvCxnSpPr>
        <p:spPr>
          <a:xfrm>
            <a:off x="5671786" y="1679069"/>
            <a:ext cx="0" cy="3499863"/>
          </a:xfrm>
          <a:prstGeom prst="line">
            <a:avLst/>
          </a:prstGeom>
          <a:ln w="9525">
            <a:solidFill>
              <a:srgbClr val="102935"/>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76413EFC-D32B-F713-FB40-ACD196F58E76}"/>
              </a:ext>
            </a:extLst>
          </p:cNvPr>
          <p:cNvSpPr/>
          <p:nvPr/>
        </p:nvSpPr>
        <p:spPr>
          <a:xfrm>
            <a:off x="581120" y="1505595"/>
            <a:ext cx="772998" cy="774000"/>
          </a:xfrm>
          <a:prstGeom prst="ellipse">
            <a:avLst/>
          </a:prstGeom>
          <a:solidFill>
            <a:srgbClr val="1C5670"/>
          </a:solidFill>
          <a:ln>
            <a:solidFill>
              <a:schemeClr val="bg1"/>
            </a:solidFill>
          </a:ln>
          <a:effectLst>
            <a:outerShdw blurRad="76200" dir="18900000" sy="23000" kx="-1200000" algn="bl"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8" name="TextBox 17">
            <a:extLst>
              <a:ext uri="{FF2B5EF4-FFF2-40B4-BE49-F238E27FC236}">
                <a16:creationId xmlns:a16="http://schemas.microsoft.com/office/drawing/2014/main" id="{C8DC1E93-1B49-4529-6741-30D3745F0BA6}"/>
              </a:ext>
            </a:extLst>
          </p:cNvPr>
          <p:cNvSpPr txBox="1"/>
          <p:nvPr/>
        </p:nvSpPr>
        <p:spPr>
          <a:xfrm>
            <a:off x="1579939" y="1450744"/>
            <a:ext cx="3775419" cy="883703"/>
          </a:xfrm>
          <a:prstGeom prst="rect">
            <a:avLst/>
          </a:prstGeom>
          <a:noFill/>
        </p:spPr>
        <p:txBody>
          <a:bodyPr wrap="square" rtlCol="0">
            <a:spAutoFit/>
          </a:bodyPr>
          <a:lstStyle/>
          <a:p>
            <a:pPr algn="l">
              <a:lnSpc>
                <a:spcPct val="110000"/>
              </a:lnSpc>
            </a:pPr>
            <a:r>
              <a:rPr lang="en-US" sz="1400" dirty="0">
                <a:latin typeface="Poppins Medium" pitchFamily="2" charset="77"/>
                <a:ea typeface="Inter" panose="02000503000000020004" pitchFamily="2" charset="0"/>
                <a:cs typeface="Poppins Medium" pitchFamily="2" charset="77"/>
              </a:rPr>
              <a:t>Inefficient and non-iterative</a:t>
            </a:r>
          </a:p>
          <a:p>
            <a:pPr algn="l">
              <a:lnSpc>
                <a:spcPct val="110000"/>
              </a:lnSpc>
            </a:pPr>
            <a:r>
              <a:rPr lang="en-US" sz="1100" dirty="0">
                <a:latin typeface="Poppins" pitchFamily="2" charset="77"/>
                <a:ea typeface="Inter" panose="02000503000000020004" pitchFamily="2" charset="0"/>
                <a:cs typeface="Poppins" pitchFamily="2" charset="77"/>
              </a:rPr>
              <a:t>Prioritizes direct instruction and scheduled sessions without the flexibility for real-time feedback or adjustments based on student understanding.</a:t>
            </a:r>
          </a:p>
        </p:txBody>
      </p:sp>
      <p:pic>
        <p:nvPicPr>
          <p:cNvPr id="10" name="Graphic 9">
            <a:extLst>
              <a:ext uri="{FF2B5EF4-FFF2-40B4-BE49-F238E27FC236}">
                <a16:creationId xmlns:a16="http://schemas.microsoft.com/office/drawing/2014/main" id="{24074FDE-2ABC-5E93-2E4F-26A4EC50150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2219" y="1617195"/>
            <a:ext cx="550800" cy="550800"/>
          </a:xfrm>
          <a:prstGeom prst="rect">
            <a:avLst/>
          </a:prstGeom>
        </p:spPr>
      </p:pic>
      <p:sp>
        <p:nvSpPr>
          <p:cNvPr id="23" name="TextBox 22">
            <a:extLst>
              <a:ext uri="{FF2B5EF4-FFF2-40B4-BE49-F238E27FC236}">
                <a16:creationId xmlns:a16="http://schemas.microsoft.com/office/drawing/2014/main" id="{ABBB9E49-D449-A3EE-9E4F-F992D685A236}"/>
              </a:ext>
            </a:extLst>
          </p:cNvPr>
          <p:cNvSpPr txBox="1"/>
          <p:nvPr/>
        </p:nvSpPr>
        <p:spPr>
          <a:xfrm>
            <a:off x="1579939" y="2482115"/>
            <a:ext cx="3775421" cy="697499"/>
          </a:xfrm>
          <a:prstGeom prst="rect">
            <a:avLst/>
          </a:prstGeom>
          <a:noFill/>
        </p:spPr>
        <p:txBody>
          <a:bodyPr wrap="square" rtlCol="0">
            <a:spAutoFit/>
          </a:bodyPr>
          <a:lstStyle/>
          <a:p>
            <a:pPr algn="l">
              <a:lnSpc>
                <a:spcPct val="110000"/>
              </a:lnSpc>
            </a:pPr>
            <a:r>
              <a:rPr lang="en-US" sz="1400" dirty="0">
                <a:latin typeface="Poppins Medium" pitchFamily="2" charset="77"/>
                <a:ea typeface="Inter" panose="02000503000000020004" pitchFamily="2" charset="0"/>
                <a:cs typeface="Poppins Medium" pitchFamily="2" charset="77"/>
              </a:rPr>
              <a:t>Non-standardized</a:t>
            </a:r>
          </a:p>
          <a:p>
            <a:pPr algn="l">
              <a:lnSpc>
                <a:spcPct val="110000"/>
              </a:lnSpc>
            </a:pPr>
            <a:r>
              <a:rPr lang="en-US" sz="1100" dirty="0">
                <a:latin typeface="Poppins" pitchFamily="2" charset="77"/>
                <a:ea typeface="Inter" panose="02000503000000020004" pitchFamily="2" charset="0"/>
                <a:cs typeface="Poppins" pitchFamily="2" charset="77"/>
              </a:rPr>
              <a:t>Lack of standardization lead to inconsistencies in content delivery and educational quality.</a:t>
            </a:r>
          </a:p>
        </p:txBody>
      </p:sp>
      <p:sp>
        <p:nvSpPr>
          <p:cNvPr id="14" name="Oval 13">
            <a:extLst>
              <a:ext uri="{FF2B5EF4-FFF2-40B4-BE49-F238E27FC236}">
                <a16:creationId xmlns:a16="http://schemas.microsoft.com/office/drawing/2014/main" id="{4116D9CD-98DD-C49B-6F86-10570689E3BB}"/>
              </a:ext>
            </a:extLst>
          </p:cNvPr>
          <p:cNvSpPr/>
          <p:nvPr/>
        </p:nvSpPr>
        <p:spPr>
          <a:xfrm>
            <a:off x="581120" y="2442222"/>
            <a:ext cx="772998" cy="774000"/>
          </a:xfrm>
          <a:prstGeom prst="ellipse">
            <a:avLst/>
          </a:prstGeom>
          <a:solidFill>
            <a:srgbClr val="1C5670"/>
          </a:solidFill>
          <a:ln>
            <a:solidFill>
              <a:schemeClr val="bg1"/>
            </a:solidFill>
          </a:ln>
          <a:effectLst>
            <a:outerShdw blurRad="76200" dir="18900000" sy="23000" kx="-1200000" algn="bl"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6" name="Graphic 15">
            <a:extLst>
              <a:ext uri="{FF2B5EF4-FFF2-40B4-BE49-F238E27FC236}">
                <a16:creationId xmlns:a16="http://schemas.microsoft.com/office/drawing/2014/main" id="{863E85A3-145B-665F-D192-CBD87B6FB69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11073" y="2544395"/>
            <a:ext cx="550800" cy="550800"/>
          </a:xfrm>
          <a:prstGeom prst="rect">
            <a:avLst/>
          </a:prstGeom>
        </p:spPr>
      </p:pic>
      <p:sp>
        <p:nvSpPr>
          <p:cNvPr id="24" name="TextBox 23">
            <a:extLst>
              <a:ext uri="{FF2B5EF4-FFF2-40B4-BE49-F238E27FC236}">
                <a16:creationId xmlns:a16="http://schemas.microsoft.com/office/drawing/2014/main" id="{022ACE79-0103-6273-1474-49EB37B11331}"/>
              </a:ext>
            </a:extLst>
          </p:cNvPr>
          <p:cNvSpPr txBox="1"/>
          <p:nvPr/>
        </p:nvSpPr>
        <p:spPr>
          <a:xfrm>
            <a:off x="1570512" y="3323997"/>
            <a:ext cx="3775421" cy="1069908"/>
          </a:xfrm>
          <a:prstGeom prst="rect">
            <a:avLst/>
          </a:prstGeom>
          <a:noFill/>
        </p:spPr>
        <p:txBody>
          <a:bodyPr wrap="square" rtlCol="0">
            <a:spAutoFit/>
          </a:bodyPr>
          <a:lstStyle/>
          <a:p>
            <a:pPr algn="l">
              <a:lnSpc>
                <a:spcPct val="110000"/>
              </a:lnSpc>
            </a:pPr>
            <a:r>
              <a:rPr lang="en-US" sz="1400" dirty="0">
                <a:latin typeface="Poppins Medium" pitchFamily="2" charset="77"/>
                <a:ea typeface="Inter" panose="02000503000000020004" pitchFamily="2" charset="0"/>
                <a:cs typeface="Poppins Medium" pitchFamily="2" charset="77"/>
              </a:rPr>
              <a:t>Costly and time consuming</a:t>
            </a:r>
          </a:p>
          <a:p>
            <a:pPr algn="l">
              <a:lnSpc>
                <a:spcPct val="110000"/>
              </a:lnSpc>
            </a:pPr>
            <a:r>
              <a:rPr lang="en-US" sz="1100" dirty="0">
                <a:latin typeface="Poppins" pitchFamily="2" charset="77"/>
                <a:ea typeface="Inter" panose="02000503000000020004" pitchFamily="2" charset="0"/>
                <a:cs typeface="Poppins" pitchFamily="2" charset="77"/>
              </a:rPr>
              <a:t>Challenges with scalability and flexibility, hindering personalized education and swift adaptation to new teaching methods and technologies. Financial penalties for deficiencies in IV training are severe. </a:t>
            </a:r>
          </a:p>
        </p:txBody>
      </p:sp>
      <p:sp>
        <p:nvSpPr>
          <p:cNvPr id="28" name="Oval 27">
            <a:extLst>
              <a:ext uri="{FF2B5EF4-FFF2-40B4-BE49-F238E27FC236}">
                <a16:creationId xmlns:a16="http://schemas.microsoft.com/office/drawing/2014/main" id="{0A07612C-2A5D-D814-7DF3-7716ED354A9B}"/>
              </a:ext>
            </a:extLst>
          </p:cNvPr>
          <p:cNvSpPr/>
          <p:nvPr/>
        </p:nvSpPr>
        <p:spPr>
          <a:xfrm>
            <a:off x="581120" y="3471951"/>
            <a:ext cx="772998" cy="774000"/>
          </a:xfrm>
          <a:prstGeom prst="ellipse">
            <a:avLst/>
          </a:prstGeom>
          <a:solidFill>
            <a:srgbClr val="1C5670"/>
          </a:solidFill>
          <a:ln>
            <a:solidFill>
              <a:schemeClr val="bg1"/>
            </a:solidFill>
          </a:ln>
          <a:effectLst>
            <a:outerShdw blurRad="76200" dir="18900000" sy="23000" kx="-1200000" algn="bl"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29" name="Graphic 28">
            <a:extLst>
              <a:ext uri="{FF2B5EF4-FFF2-40B4-BE49-F238E27FC236}">
                <a16:creationId xmlns:a16="http://schemas.microsoft.com/office/drawing/2014/main" id="{A07C46BD-EFDF-9C70-6AF6-FDC7EECA6DA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1646" y="3583551"/>
            <a:ext cx="550800" cy="550800"/>
          </a:xfrm>
          <a:prstGeom prst="rect">
            <a:avLst/>
          </a:prstGeom>
        </p:spPr>
      </p:pic>
      <p:sp>
        <p:nvSpPr>
          <p:cNvPr id="25" name="TextBox 24">
            <a:extLst>
              <a:ext uri="{FF2B5EF4-FFF2-40B4-BE49-F238E27FC236}">
                <a16:creationId xmlns:a16="http://schemas.microsoft.com/office/drawing/2014/main" id="{1C3C76C1-EDFE-604C-12F2-2634FF15DC44}"/>
              </a:ext>
            </a:extLst>
          </p:cNvPr>
          <p:cNvSpPr txBox="1"/>
          <p:nvPr/>
        </p:nvSpPr>
        <p:spPr>
          <a:xfrm>
            <a:off x="1579939" y="4501681"/>
            <a:ext cx="3775421" cy="883703"/>
          </a:xfrm>
          <a:prstGeom prst="rect">
            <a:avLst/>
          </a:prstGeom>
          <a:noFill/>
        </p:spPr>
        <p:txBody>
          <a:bodyPr wrap="square" rtlCol="0">
            <a:spAutoFit/>
          </a:bodyPr>
          <a:lstStyle/>
          <a:p>
            <a:pPr algn="l">
              <a:lnSpc>
                <a:spcPct val="110000"/>
              </a:lnSpc>
            </a:pPr>
            <a:r>
              <a:rPr lang="en-US" sz="1400" dirty="0">
                <a:latin typeface="Poppins Medium" pitchFamily="2" charset="77"/>
                <a:ea typeface="Inter" panose="02000503000000020004" pitchFamily="2" charset="0"/>
                <a:cs typeface="Poppins Medium" pitchFamily="2" charset="77"/>
              </a:rPr>
              <a:t>Inflexible</a:t>
            </a:r>
          </a:p>
          <a:p>
            <a:pPr algn="l">
              <a:lnSpc>
                <a:spcPct val="110000"/>
              </a:lnSpc>
            </a:pPr>
            <a:r>
              <a:rPr lang="en-US" sz="1100" dirty="0">
                <a:latin typeface="Poppins" pitchFamily="2" charset="77"/>
                <a:ea typeface="Inter" panose="02000503000000020004" pitchFamily="2" charset="0"/>
                <a:cs typeface="Poppins" pitchFamily="2" charset="77"/>
              </a:rPr>
              <a:t>Predetermined schedules and physical settings may not accommodate every student's individual needs or circumstances.</a:t>
            </a:r>
          </a:p>
        </p:txBody>
      </p:sp>
      <p:sp>
        <p:nvSpPr>
          <p:cNvPr id="17" name="Oval 16">
            <a:extLst>
              <a:ext uri="{FF2B5EF4-FFF2-40B4-BE49-F238E27FC236}">
                <a16:creationId xmlns:a16="http://schemas.microsoft.com/office/drawing/2014/main" id="{21C179D4-19DB-AFDB-9705-940B4DCD1C96}"/>
              </a:ext>
            </a:extLst>
          </p:cNvPr>
          <p:cNvSpPr/>
          <p:nvPr/>
        </p:nvSpPr>
        <p:spPr>
          <a:xfrm>
            <a:off x="581120" y="4556532"/>
            <a:ext cx="772998" cy="774000"/>
          </a:xfrm>
          <a:prstGeom prst="ellipse">
            <a:avLst/>
          </a:prstGeom>
          <a:solidFill>
            <a:srgbClr val="1C5670"/>
          </a:solidFill>
          <a:ln>
            <a:solidFill>
              <a:schemeClr val="bg1"/>
            </a:solidFill>
          </a:ln>
          <a:effectLst>
            <a:outerShdw blurRad="76200" dir="18900000" sy="23000" kx="-1200000" algn="bl"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32" name="Graphic 31">
            <a:extLst>
              <a:ext uri="{FF2B5EF4-FFF2-40B4-BE49-F238E27FC236}">
                <a16:creationId xmlns:a16="http://schemas.microsoft.com/office/drawing/2014/main" id="{E4B5031C-02C4-768F-1BAC-8BE14889B4C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1646" y="4668132"/>
            <a:ext cx="550800" cy="550800"/>
          </a:xfrm>
          <a:prstGeom prst="rect">
            <a:avLst/>
          </a:prstGeom>
        </p:spPr>
      </p:pic>
    </p:spTree>
    <p:extLst>
      <p:ext uri="{BB962C8B-B14F-4D97-AF65-F5344CB8AC3E}">
        <p14:creationId xmlns:p14="http://schemas.microsoft.com/office/powerpoint/2010/main" val="771241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9E2EA09-5396-E66F-773B-835344FF0DDC}"/>
              </a:ext>
            </a:extLst>
          </p:cNvPr>
          <p:cNvSpPr/>
          <p:nvPr/>
        </p:nvSpPr>
        <p:spPr>
          <a:xfrm>
            <a:off x="6264170" y="2164175"/>
            <a:ext cx="163006" cy="3493063"/>
          </a:xfrm>
          <a:prstGeom prst="rect">
            <a:avLst/>
          </a:prstGeom>
          <a:gradFill flip="none" rotWithShape="1">
            <a:gsLst>
              <a:gs pos="15000">
                <a:srgbClr val="9B948E"/>
              </a:gs>
              <a:gs pos="100000">
                <a:srgbClr val="EEEBEA"/>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Rectangle 5">
            <a:extLst>
              <a:ext uri="{FF2B5EF4-FFF2-40B4-BE49-F238E27FC236}">
                <a16:creationId xmlns:a16="http://schemas.microsoft.com/office/drawing/2014/main" id="{9B815250-291A-F954-7797-FA1960598088}"/>
              </a:ext>
            </a:extLst>
          </p:cNvPr>
          <p:cNvSpPr/>
          <p:nvPr/>
        </p:nvSpPr>
        <p:spPr>
          <a:xfrm>
            <a:off x="533399" y="1309600"/>
            <a:ext cx="163006" cy="3493063"/>
          </a:xfrm>
          <a:prstGeom prst="rect">
            <a:avLst/>
          </a:prstGeom>
          <a:gradFill flip="none" rotWithShape="1">
            <a:gsLst>
              <a:gs pos="15000">
                <a:srgbClr val="9B948E"/>
              </a:gs>
              <a:gs pos="100000">
                <a:srgbClr val="EEEBEA"/>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The IV Mastery Solution</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5</a:t>
            </a:fld>
            <a:endParaRPr lang="en-US"/>
          </a:p>
        </p:txBody>
      </p:sp>
      <p:pic>
        <p:nvPicPr>
          <p:cNvPr id="14" name="Picture 13">
            <a:extLst>
              <a:ext uri="{FF2B5EF4-FFF2-40B4-BE49-F238E27FC236}">
                <a16:creationId xmlns:a16="http://schemas.microsoft.com/office/drawing/2014/main" id="{31C23F42-57E8-41E5-E844-C95147A8E834}"/>
              </a:ext>
            </a:extLst>
          </p:cNvPr>
          <p:cNvPicPr>
            <a:picLocks noChangeAspect="1"/>
          </p:cNvPicPr>
          <p:nvPr/>
        </p:nvPicPr>
        <p:blipFill>
          <a:blip r:embed="rId2"/>
          <a:stretch>
            <a:fillRect/>
          </a:stretch>
        </p:blipFill>
        <p:spPr>
          <a:xfrm>
            <a:off x="6427176" y="2164173"/>
            <a:ext cx="5231423" cy="3493065"/>
          </a:xfrm>
          <a:prstGeom prst="rect">
            <a:avLst/>
          </a:prstGeom>
        </p:spPr>
      </p:pic>
      <p:pic>
        <p:nvPicPr>
          <p:cNvPr id="16" name="Picture 15">
            <a:extLst>
              <a:ext uri="{FF2B5EF4-FFF2-40B4-BE49-F238E27FC236}">
                <a16:creationId xmlns:a16="http://schemas.microsoft.com/office/drawing/2014/main" id="{7C17031A-B076-1D31-A8EB-6726DC3DCD74}"/>
              </a:ext>
            </a:extLst>
          </p:cNvPr>
          <p:cNvPicPr>
            <a:picLocks noChangeAspect="1"/>
          </p:cNvPicPr>
          <p:nvPr/>
        </p:nvPicPr>
        <p:blipFill>
          <a:blip r:embed="rId3"/>
          <a:stretch>
            <a:fillRect/>
          </a:stretch>
        </p:blipFill>
        <p:spPr>
          <a:xfrm>
            <a:off x="696405" y="1309600"/>
            <a:ext cx="5231422" cy="3493064"/>
          </a:xfrm>
          <a:prstGeom prst="rect">
            <a:avLst/>
          </a:prstGeom>
        </p:spPr>
      </p:pic>
      <p:sp>
        <p:nvSpPr>
          <p:cNvPr id="17" name="TextBox 16">
            <a:extLst>
              <a:ext uri="{FF2B5EF4-FFF2-40B4-BE49-F238E27FC236}">
                <a16:creationId xmlns:a16="http://schemas.microsoft.com/office/drawing/2014/main" id="{785C0DB3-A87B-5692-CDAC-10EAB91CC67E}"/>
              </a:ext>
            </a:extLst>
          </p:cNvPr>
          <p:cNvSpPr txBox="1"/>
          <p:nvPr/>
        </p:nvSpPr>
        <p:spPr>
          <a:xfrm>
            <a:off x="6206864" y="1200762"/>
            <a:ext cx="5762632" cy="866904"/>
          </a:xfrm>
          <a:prstGeom prst="rect">
            <a:avLst/>
          </a:prstGeom>
          <a:noFill/>
          <a:ln>
            <a:noFill/>
            <a:miter lim="800000"/>
          </a:ln>
        </p:spPr>
        <p:txBody>
          <a:bodyPr wrap="square">
            <a:spAutoFit/>
          </a:bodyPr>
          <a:lstStyle/>
          <a:p>
            <a:pPr>
              <a:spcAft>
                <a:spcPts val="400"/>
              </a:spcAft>
            </a:pPr>
            <a:r>
              <a:rPr lang="en-US" sz="1400" dirty="0">
                <a:solidFill>
                  <a:srgbClr val="112834"/>
                </a:solidFill>
                <a:latin typeface="Poppins Medium" panose="00000600000000000000" pitchFamily="2" charset="0"/>
                <a:cs typeface="Poppins Medium" panose="00000600000000000000" pitchFamily="2" charset="0"/>
              </a:rPr>
              <a:t>Unique Offering</a:t>
            </a:r>
          </a:p>
          <a:p>
            <a:pPr>
              <a:spcAft>
                <a:spcPts val="400"/>
              </a:spcAft>
            </a:pPr>
            <a:r>
              <a:rPr lang="en-US" sz="1100" dirty="0">
                <a:solidFill>
                  <a:srgbClr val="112834"/>
                </a:solidFill>
              </a:rPr>
              <a:t>IV Mastery is the only provider combining online infusion therapy education with onsite clinical training. Other companies rely solely on onsite education and Zoom calls, which are logistically challenging due to current staffing shortages.</a:t>
            </a:r>
          </a:p>
        </p:txBody>
      </p:sp>
      <p:sp>
        <p:nvSpPr>
          <p:cNvPr id="18" name="TextBox 17">
            <a:extLst>
              <a:ext uri="{FF2B5EF4-FFF2-40B4-BE49-F238E27FC236}">
                <a16:creationId xmlns:a16="http://schemas.microsoft.com/office/drawing/2014/main" id="{1CB096F2-85E9-B227-7EF3-2D8E86FB1C8F}"/>
              </a:ext>
            </a:extLst>
          </p:cNvPr>
          <p:cNvSpPr txBox="1"/>
          <p:nvPr/>
        </p:nvSpPr>
        <p:spPr>
          <a:xfrm>
            <a:off x="455288" y="4831600"/>
            <a:ext cx="5499971" cy="1036181"/>
          </a:xfrm>
          <a:prstGeom prst="rect">
            <a:avLst/>
          </a:prstGeom>
          <a:noFill/>
          <a:ln>
            <a:noFill/>
            <a:miter lim="800000"/>
          </a:ln>
        </p:spPr>
        <p:txBody>
          <a:bodyPr wrap="square">
            <a:spAutoFit/>
          </a:bodyPr>
          <a:lstStyle/>
          <a:p>
            <a:pPr>
              <a:spcAft>
                <a:spcPts val="400"/>
              </a:spcAft>
            </a:pPr>
            <a:r>
              <a:rPr lang="en-US" sz="1400" dirty="0">
                <a:solidFill>
                  <a:srgbClr val="112834"/>
                </a:solidFill>
                <a:latin typeface="Poppins Medium" panose="00000600000000000000" pitchFamily="2" charset="0"/>
                <a:cs typeface="Poppins Medium" panose="00000600000000000000" pitchFamily="2" charset="0"/>
              </a:rPr>
              <a:t>Benefits</a:t>
            </a:r>
            <a:endParaRPr lang="en-US" sz="1400" dirty="0">
              <a:solidFill>
                <a:srgbClr val="112834"/>
              </a:solidFill>
            </a:endParaRPr>
          </a:p>
          <a:p>
            <a:pPr>
              <a:spcAft>
                <a:spcPts val="400"/>
              </a:spcAft>
            </a:pPr>
            <a:r>
              <a:rPr lang="en-US" sz="1100" dirty="0">
                <a:solidFill>
                  <a:srgbClr val="112834"/>
                </a:solidFill>
              </a:rPr>
              <a:t>IV Mastery provides a comprehensive learning experience accessible from anywhere, at a fraction of the cost of traditional onsite classes, making it a cost-effective and convenient solution for mandatory infusion therapy education.</a:t>
            </a:r>
            <a:endParaRPr lang="en-PH" sz="1100" dirty="0">
              <a:solidFill>
                <a:srgbClr val="112834"/>
              </a:solidFill>
            </a:endParaRPr>
          </a:p>
        </p:txBody>
      </p:sp>
    </p:spTree>
    <p:extLst>
      <p:ext uri="{BB962C8B-B14F-4D97-AF65-F5344CB8AC3E}">
        <p14:creationId xmlns:p14="http://schemas.microsoft.com/office/powerpoint/2010/main" val="747402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6" name="Picture 125" descr="A black sky with white clouds&#10;&#10;Description automatically generated">
            <a:extLst>
              <a:ext uri="{FF2B5EF4-FFF2-40B4-BE49-F238E27FC236}">
                <a16:creationId xmlns:a16="http://schemas.microsoft.com/office/drawing/2014/main" id="{01173060-AE91-06B5-C254-7DF911CC18CF}"/>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8000"/>
                    </a14:imgEffect>
                  </a14:imgLayer>
                </a14:imgProps>
              </a:ext>
            </a:extLst>
          </a:blip>
          <a:stretch>
            <a:fillRect/>
          </a:stretch>
        </p:blipFill>
        <p:spPr>
          <a:xfrm>
            <a:off x="-76200" y="1185224"/>
            <a:ext cx="12344400" cy="4487552"/>
          </a:xfrm>
          <a:prstGeom prst="rect">
            <a:avLst/>
          </a:prstGeom>
        </p:spPr>
      </p:pic>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Step-by-Step to Compliance Using AI</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6</a:t>
            </a:fld>
            <a:endParaRPr lang="en-US"/>
          </a:p>
        </p:txBody>
      </p:sp>
      <p:grpSp>
        <p:nvGrpSpPr>
          <p:cNvPr id="101" name="Group 100">
            <a:extLst>
              <a:ext uri="{FF2B5EF4-FFF2-40B4-BE49-F238E27FC236}">
                <a16:creationId xmlns:a16="http://schemas.microsoft.com/office/drawing/2014/main" id="{15B4F4A2-3969-C781-D59A-E4A9584A6179}"/>
              </a:ext>
            </a:extLst>
          </p:cNvPr>
          <p:cNvGrpSpPr/>
          <p:nvPr/>
        </p:nvGrpSpPr>
        <p:grpSpPr>
          <a:xfrm>
            <a:off x="800204" y="1434835"/>
            <a:ext cx="10754384" cy="1225772"/>
            <a:chOff x="666854" y="3952610"/>
            <a:chExt cx="10754384" cy="1225772"/>
          </a:xfrm>
        </p:grpSpPr>
        <p:grpSp>
          <p:nvGrpSpPr>
            <p:cNvPr id="41" name="Group 40">
              <a:extLst>
                <a:ext uri="{FF2B5EF4-FFF2-40B4-BE49-F238E27FC236}">
                  <a16:creationId xmlns:a16="http://schemas.microsoft.com/office/drawing/2014/main" id="{91555348-DC8F-E64C-7586-E53B63D1B400}"/>
                </a:ext>
              </a:extLst>
            </p:cNvPr>
            <p:cNvGrpSpPr/>
            <p:nvPr/>
          </p:nvGrpSpPr>
          <p:grpSpPr>
            <a:xfrm>
              <a:off x="2422683" y="4580770"/>
              <a:ext cx="179243" cy="365125"/>
              <a:chOff x="6675698" y="3538008"/>
              <a:chExt cx="274320" cy="558800"/>
            </a:xfrm>
          </p:grpSpPr>
          <p:cxnSp>
            <p:nvCxnSpPr>
              <p:cNvPr id="48" name="Straight Connector 47">
                <a:extLst>
                  <a:ext uri="{FF2B5EF4-FFF2-40B4-BE49-F238E27FC236}">
                    <a16:creationId xmlns:a16="http://schemas.microsoft.com/office/drawing/2014/main" id="{3E267990-AA1E-F943-D357-8FC0A1A92485}"/>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49" name="Straight Connector 48">
                <a:extLst>
                  <a:ext uri="{FF2B5EF4-FFF2-40B4-BE49-F238E27FC236}">
                    <a16:creationId xmlns:a16="http://schemas.microsoft.com/office/drawing/2014/main" id="{80FA46AA-0183-E1B8-2352-E02641D090A9}"/>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grpSp>
          <p:nvGrpSpPr>
            <p:cNvPr id="50" name="Group 49">
              <a:extLst>
                <a:ext uri="{FF2B5EF4-FFF2-40B4-BE49-F238E27FC236}">
                  <a16:creationId xmlns:a16="http://schemas.microsoft.com/office/drawing/2014/main" id="{7874B72F-D2E0-3DE4-C928-BEBC7AE9354C}"/>
                </a:ext>
              </a:extLst>
            </p:cNvPr>
            <p:cNvGrpSpPr/>
            <p:nvPr/>
          </p:nvGrpSpPr>
          <p:grpSpPr>
            <a:xfrm>
              <a:off x="4330074" y="4580770"/>
              <a:ext cx="179243" cy="365125"/>
              <a:chOff x="6675698" y="3538008"/>
              <a:chExt cx="274320" cy="558800"/>
            </a:xfrm>
          </p:grpSpPr>
          <p:cxnSp>
            <p:nvCxnSpPr>
              <p:cNvPr id="51" name="Straight Connector 50">
                <a:extLst>
                  <a:ext uri="{FF2B5EF4-FFF2-40B4-BE49-F238E27FC236}">
                    <a16:creationId xmlns:a16="http://schemas.microsoft.com/office/drawing/2014/main" id="{FE057E06-5409-5F4D-0528-27A4C2FA4C2D}"/>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56" name="Straight Connector 55">
                <a:extLst>
                  <a:ext uri="{FF2B5EF4-FFF2-40B4-BE49-F238E27FC236}">
                    <a16:creationId xmlns:a16="http://schemas.microsoft.com/office/drawing/2014/main" id="{F29534D8-328F-9917-01A8-0CDBD8B8B204}"/>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grpSp>
          <p:nvGrpSpPr>
            <p:cNvPr id="57" name="Group 56">
              <a:extLst>
                <a:ext uri="{FF2B5EF4-FFF2-40B4-BE49-F238E27FC236}">
                  <a16:creationId xmlns:a16="http://schemas.microsoft.com/office/drawing/2014/main" id="{BE7700B1-FE4B-601A-1BAB-FB984D7C04F5}"/>
                </a:ext>
              </a:extLst>
            </p:cNvPr>
            <p:cNvGrpSpPr/>
            <p:nvPr/>
          </p:nvGrpSpPr>
          <p:grpSpPr>
            <a:xfrm>
              <a:off x="6178179" y="4580770"/>
              <a:ext cx="179243" cy="365125"/>
              <a:chOff x="6675698" y="3538008"/>
              <a:chExt cx="274320" cy="558800"/>
            </a:xfrm>
          </p:grpSpPr>
          <p:cxnSp>
            <p:nvCxnSpPr>
              <p:cNvPr id="59" name="Straight Connector 58">
                <a:extLst>
                  <a:ext uri="{FF2B5EF4-FFF2-40B4-BE49-F238E27FC236}">
                    <a16:creationId xmlns:a16="http://schemas.microsoft.com/office/drawing/2014/main" id="{3343F4B3-C0F1-7D00-8DDD-38BF613BFD80}"/>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60" name="Straight Connector 59">
                <a:extLst>
                  <a:ext uri="{FF2B5EF4-FFF2-40B4-BE49-F238E27FC236}">
                    <a16:creationId xmlns:a16="http://schemas.microsoft.com/office/drawing/2014/main" id="{F96BF101-ED66-F712-701C-2242D986DAD3}"/>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grpSp>
          <p:nvGrpSpPr>
            <p:cNvPr id="61" name="Group 60">
              <a:extLst>
                <a:ext uri="{FF2B5EF4-FFF2-40B4-BE49-F238E27FC236}">
                  <a16:creationId xmlns:a16="http://schemas.microsoft.com/office/drawing/2014/main" id="{35BA97CB-0EBF-5E3E-E190-D62DC197A494}"/>
                </a:ext>
              </a:extLst>
            </p:cNvPr>
            <p:cNvGrpSpPr/>
            <p:nvPr/>
          </p:nvGrpSpPr>
          <p:grpSpPr>
            <a:xfrm>
              <a:off x="8085570" y="4580770"/>
              <a:ext cx="179243" cy="365125"/>
              <a:chOff x="6675698" y="3538008"/>
              <a:chExt cx="274320" cy="558800"/>
            </a:xfrm>
          </p:grpSpPr>
          <p:cxnSp>
            <p:nvCxnSpPr>
              <p:cNvPr id="62" name="Straight Connector 61">
                <a:extLst>
                  <a:ext uri="{FF2B5EF4-FFF2-40B4-BE49-F238E27FC236}">
                    <a16:creationId xmlns:a16="http://schemas.microsoft.com/office/drawing/2014/main" id="{B6E559CD-B966-FB11-30F2-741E30C91859}"/>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63" name="Straight Connector 62">
                <a:extLst>
                  <a:ext uri="{FF2B5EF4-FFF2-40B4-BE49-F238E27FC236}">
                    <a16:creationId xmlns:a16="http://schemas.microsoft.com/office/drawing/2014/main" id="{C57608A5-F854-AA2D-612C-0E915DF3DF5E}"/>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grpSp>
          <p:nvGrpSpPr>
            <p:cNvPr id="64" name="Group 63">
              <a:extLst>
                <a:ext uri="{FF2B5EF4-FFF2-40B4-BE49-F238E27FC236}">
                  <a16:creationId xmlns:a16="http://schemas.microsoft.com/office/drawing/2014/main" id="{C13FD46C-30DD-6E2D-27CF-D0F33006F9A1}"/>
                </a:ext>
              </a:extLst>
            </p:cNvPr>
            <p:cNvGrpSpPr/>
            <p:nvPr/>
          </p:nvGrpSpPr>
          <p:grpSpPr>
            <a:xfrm>
              <a:off x="9688371" y="4580770"/>
              <a:ext cx="179243" cy="365125"/>
              <a:chOff x="6675698" y="3538008"/>
              <a:chExt cx="274320" cy="558800"/>
            </a:xfrm>
          </p:grpSpPr>
          <p:cxnSp>
            <p:nvCxnSpPr>
              <p:cNvPr id="69" name="Straight Connector 68">
                <a:extLst>
                  <a:ext uri="{FF2B5EF4-FFF2-40B4-BE49-F238E27FC236}">
                    <a16:creationId xmlns:a16="http://schemas.microsoft.com/office/drawing/2014/main" id="{E04755F8-753A-B600-660A-7D1F27532066}"/>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70" name="Straight Connector 69">
                <a:extLst>
                  <a:ext uri="{FF2B5EF4-FFF2-40B4-BE49-F238E27FC236}">
                    <a16:creationId xmlns:a16="http://schemas.microsoft.com/office/drawing/2014/main" id="{55769680-2A3A-3F46-9263-BDEC4D45402C}"/>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sp>
          <p:nvSpPr>
            <p:cNvPr id="71" name="TextBox 70">
              <a:extLst>
                <a:ext uri="{FF2B5EF4-FFF2-40B4-BE49-F238E27FC236}">
                  <a16:creationId xmlns:a16="http://schemas.microsoft.com/office/drawing/2014/main" id="{A419A87B-7701-23EE-03C5-21C50AED535A}"/>
                </a:ext>
              </a:extLst>
            </p:cNvPr>
            <p:cNvSpPr txBox="1"/>
            <p:nvPr/>
          </p:nvSpPr>
          <p:spPr>
            <a:xfrm>
              <a:off x="720222" y="4348283"/>
              <a:ext cx="1527936" cy="830099"/>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Send welcome email to all nurses on behalf of facility administrator</a:t>
              </a:r>
            </a:p>
          </p:txBody>
        </p:sp>
        <p:sp>
          <p:nvSpPr>
            <p:cNvPr id="72" name="TextBox 71">
              <a:extLst>
                <a:ext uri="{FF2B5EF4-FFF2-40B4-BE49-F238E27FC236}">
                  <a16:creationId xmlns:a16="http://schemas.microsoft.com/office/drawing/2014/main" id="{D7B47C6D-A761-5AD2-3473-BEAE0F35DF47}"/>
                </a:ext>
              </a:extLst>
            </p:cNvPr>
            <p:cNvSpPr txBox="1"/>
            <p:nvPr/>
          </p:nvSpPr>
          <p:spPr>
            <a:xfrm>
              <a:off x="2776451" y="4534488"/>
              <a:ext cx="1379098" cy="457689"/>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Register individual nurses</a:t>
              </a:r>
            </a:p>
          </p:txBody>
        </p:sp>
        <p:sp>
          <p:nvSpPr>
            <p:cNvPr id="73" name="TextBox 72">
              <a:extLst>
                <a:ext uri="{FF2B5EF4-FFF2-40B4-BE49-F238E27FC236}">
                  <a16:creationId xmlns:a16="http://schemas.microsoft.com/office/drawing/2014/main" id="{D0F6F097-F5FC-3AB8-7D24-8E558706581B}"/>
                </a:ext>
              </a:extLst>
            </p:cNvPr>
            <p:cNvSpPr txBox="1"/>
            <p:nvPr/>
          </p:nvSpPr>
          <p:spPr>
            <a:xfrm>
              <a:off x="4683842" y="4627590"/>
              <a:ext cx="1319812" cy="271485"/>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Assign courses</a:t>
              </a:r>
            </a:p>
          </p:txBody>
        </p:sp>
        <p:sp>
          <p:nvSpPr>
            <p:cNvPr id="74" name="TextBox 73">
              <a:extLst>
                <a:ext uri="{FF2B5EF4-FFF2-40B4-BE49-F238E27FC236}">
                  <a16:creationId xmlns:a16="http://schemas.microsoft.com/office/drawing/2014/main" id="{2D1FC663-AE68-94D5-48CC-0F737882A162}"/>
                </a:ext>
              </a:extLst>
            </p:cNvPr>
            <p:cNvSpPr txBox="1"/>
            <p:nvPr/>
          </p:nvSpPr>
          <p:spPr>
            <a:xfrm>
              <a:off x="6531947" y="4441385"/>
              <a:ext cx="1379098" cy="643894"/>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Monitor progress toward course completion</a:t>
              </a:r>
            </a:p>
          </p:txBody>
        </p:sp>
        <p:sp>
          <p:nvSpPr>
            <p:cNvPr id="75" name="TextBox 74">
              <a:extLst>
                <a:ext uri="{FF2B5EF4-FFF2-40B4-BE49-F238E27FC236}">
                  <a16:creationId xmlns:a16="http://schemas.microsoft.com/office/drawing/2014/main" id="{1D7C56F2-D0A0-10BE-9B53-F9089ABADB8C}"/>
                </a:ext>
              </a:extLst>
            </p:cNvPr>
            <p:cNvSpPr txBox="1"/>
            <p:nvPr/>
          </p:nvSpPr>
          <p:spPr>
            <a:xfrm>
              <a:off x="8439338" y="4534488"/>
              <a:ext cx="1074508" cy="457689"/>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Monitor compliance</a:t>
              </a:r>
            </a:p>
          </p:txBody>
        </p:sp>
        <p:sp>
          <p:nvSpPr>
            <p:cNvPr id="76" name="TextBox 75">
              <a:extLst>
                <a:ext uri="{FF2B5EF4-FFF2-40B4-BE49-F238E27FC236}">
                  <a16:creationId xmlns:a16="http://schemas.microsoft.com/office/drawing/2014/main" id="{C26DB938-0FD2-F67F-4200-8DB65618843A}"/>
                </a:ext>
              </a:extLst>
            </p:cNvPr>
            <p:cNvSpPr txBox="1"/>
            <p:nvPr/>
          </p:nvSpPr>
          <p:spPr>
            <a:xfrm>
              <a:off x="10042140" y="4441385"/>
              <a:ext cx="1379098" cy="643894"/>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Send quarterly report to facility administration</a:t>
              </a:r>
            </a:p>
          </p:txBody>
        </p:sp>
        <p:sp>
          <p:nvSpPr>
            <p:cNvPr id="79" name="TextBox 78">
              <a:extLst>
                <a:ext uri="{FF2B5EF4-FFF2-40B4-BE49-F238E27FC236}">
                  <a16:creationId xmlns:a16="http://schemas.microsoft.com/office/drawing/2014/main" id="{84D657BE-4093-FE47-24A0-3B948C3FE36B}"/>
                </a:ext>
              </a:extLst>
            </p:cNvPr>
            <p:cNvSpPr txBox="1"/>
            <p:nvPr/>
          </p:nvSpPr>
          <p:spPr>
            <a:xfrm>
              <a:off x="666854" y="3952610"/>
              <a:ext cx="2308138" cy="312073"/>
            </a:xfrm>
            <a:prstGeom prst="rect">
              <a:avLst/>
            </a:prstGeom>
            <a:noFill/>
            <a:ln w="12700">
              <a:noFill/>
              <a:miter lim="800000"/>
            </a:ln>
          </p:spPr>
          <p:txBody>
            <a:bodyPr wrap="square" rtlCol="0">
              <a:spAutoFit/>
            </a:bodyPr>
            <a:lstStyle/>
            <a:p>
              <a:pPr algn="ctr">
                <a:lnSpc>
                  <a:spcPct val="110000"/>
                </a:lnSpc>
                <a:spcAft>
                  <a:spcPts val="300"/>
                </a:spcAft>
              </a:pPr>
              <a:r>
                <a:rPr lang="en-US" sz="1400" spc="300" dirty="0">
                  <a:solidFill>
                    <a:schemeClr val="bg1"/>
                  </a:solidFill>
                  <a:latin typeface="+mj-lt"/>
                  <a:ea typeface="Inter" panose="02000503000000020004" pitchFamily="2" charset="0"/>
                  <a:cs typeface="Poppins Medium" pitchFamily="2" charset="77"/>
                </a:rPr>
                <a:t>IV MASTERY PROCESS</a:t>
              </a:r>
            </a:p>
          </p:txBody>
        </p:sp>
        <p:cxnSp>
          <p:nvCxnSpPr>
            <p:cNvPr id="80" name="Connector: Elbow 79">
              <a:extLst>
                <a:ext uri="{FF2B5EF4-FFF2-40B4-BE49-F238E27FC236}">
                  <a16:creationId xmlns:a16="http://schemas.microsoft.com/office/drawing/2014/main" id="{51CCDCD4-971F-4E71-8D88-C435E7007028}"/>
                </a:ext>
              </a:extLst>
            </p:cNvPr>
            <p:cNvCxnSpPr>
              <a:cxnSpLocks/>
              <a:stCxn id="79" idx="1"/>
              <a:endCxn id="79" idx="3"/>
            </p:cNvCxnSpPr>
            <p:nvPr/>
          </p:nvCxnSpPr>
          <p:spPr>
            <a:xfrm rot="10800000" flipH="1">
              <a:off x="666854" y="4108647"/>
              <a:ext cx="2308138" cy="12700"/>
            </a:xfrm>
            <a:prstGeom prst="bentConnector5">
              <a:avLst>
                <a:gd name="adj1" fmla="val -5777"/>
                <a:gd name="adj2" fmla="val -9571370"/>
                <a:gd name="adj3" fmla="val 476355"/>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7" name="Group 116">
            <a:extLst>
              <a:ext uri="{FF2B5EF4-FFF2-40B4-BE49-F238E27FC236}">
                <a16:creationId xmlns:a16="http://schemas.microsoft.com/office/drawing/2014/main" id="{62094D45-0061-368C-B972-51CD7076034F}"/>
              </a:ext>
            </a:extLst>
          </p:cNvPr>
          <p:cNvGrpSpPr/>
          <p:nvPr/>
        </p:nvGrpSpPr>
        <p:grpSpPr>
          <a:xfrm>
            <a:off x="747109" y="3480914"/>
            <a:ext cx="4585972" cy="1225502"/>
            <a:chOff x="613759" y="3345739"/>
            <a:chExt cx="4585972" cy="1225502"/>
          </a:xfrm>
        </p:grpSpPr>
        <p:grpSp>
          <p:nvGrpSpPr>
            <p:cNvPr id="103" name="Group 102">
              <a:extLst>
                <a:ext uri="{FF2B5EF4-FFF2-40B4-BE49-F238E27FC236}">
                  <a16:creationId xmlns:a16="http://schemas.microsoft.com/office/drawing/2014/main" id="{02A76381-A1EF-CE1C-B91B-FC4691825F13}"/>
                </a:ext>
              </a:extLst>
            </p:cNvPr>
            <p:cNvGrpSpPr/>
            <p:nvPr/>
          </p:nvGrpSpPr>
          <p:grpSpPr>
            <a:xfrm>
              <a:off x="1663762" y="3973629"/>
              <a:ext cx="179243" cy="365125"/>
              <a:chOff x="6675698" y="3538008"/>
              <a:chExt cx="274320" cy="558800"/>
            </a:xfrm>
          </p:grpSpPr>
          <p:cxnSp>
            <p:nvCxnSpPr>
              <p:cNvPr id="104" name="Straight Connector 103">
                <a:extLst>
                  <a:ext uri="{FF2B5EF4-FFF2-40B4-BE49-F238E27FC236}">
                    <a16:creationId xmlns:a16="http://schemas.microsoft.com/office/drawing/2014/main" id="{3032649C-E54B-6285-93EE-70E3C48A7B90}"/>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105" name="Straight Connector 104">
                <a:extLst>
                  <a:ext uri="{FF2B5EF4-FFF2-40B4-BE49-F238E27FC236}">
                    <a16:creationId xmlns:a16="http://schemas.microsoft.com/office/drawing/2014/main" id="{A5336007-B9DD-DE6F-91F0-8CEA024AFF35}"/>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grpSp>
          <p:nvGrpSpPr>
            <p:cNvPr id="108" name="Group 107">
              <a:extLst>
                <a:ext uri="{FF2B5EF4-FFF2-40B4-BE49-F238E27FC236}">
                  <a16:creationId xmlns:a16="http://schemas.microsoft.com/office/drawing/2014/main" id="{6382891F-97AD-FFAF-50B0-35562DD13C96}"/>
                </a:ext>
              </a:extLst>
            </p:cNvPr>
            <p:cNvGrpSpPr/>
            <p:nvPr/>
          </p:nvGrpSpPr>
          <p:grpSpPr>
            <a:xfrm>
              <a:off x="3411274" y="3973629"/>
              <a:ext cx="179243" cy="365125"/>
              <a:chOff x="6675698" y="3538008"/>
              <a:chExt cx="274320" cy="558800"/>
            </a:xfrm>
          </p:grpSpPr>
          <p:cxnSp>
            <p:nvCxnSpPr>
              <p:cNvPr id="109" name="Straight Connector 108">
                <a:extLst>
                  <a:ext uri="{FF2B5EF4-FFF2-40B4-BE49-F238E27FC236}">
                    <a16:creationId xmlns:a16="http://schemas.microsoft.com/office/drawing/2014/main" id="{3004E019-7BBE-AE74-64E3-5EA20E762352}"/>
                  </a:ext>
                </a:extLst>
              </p:cNvPr>
              <p:cNvCxnSpPr/>
              <p:nvPr/>
            </p:nvCxnSpPr>
            <p:spPr>
              <a:xfrm>
                <a:off x="6675698" y="35380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cxnSp>
            <p:nvCxnSpPr>
              <p:cNvPr id="110" name="Straight Connector 109">
                <a:extLst>
                  <a:ext uri="{FF2B5EF4-FFF2-40B4-BE49-F238E27FC236}">
                    <a16:creationId xmlns:a16="http://schemas.microsoft.com/office/drawing/2014/main" id="{4C290D5B-B5F9-7204-65A8-74F5AD80663A}"/>
                  </a:ext>
                </a:extLst>
              </p:cNvPr>
              <p:cNvCxnSpPr>
                <a:cxnSpLocks/>
              </p:cNvCxnSpPr>
              <p:nvPr/>
            </p:nvCxnSpPr>
            <p:spPr>
              <a:xfrm flipV="1">
                <a:off x="6675698" y="3817408"/>
                <a:ext cx="274320" cy="279400"/>
              </a:xfrm>
              <a:prstGeom prst="line">
                <a:avLst/>
              </a:prstGeom>
              <a:gradFill>
                <a:gsLst>
                  <a:gs pos="0">
                    <a:schemeClr val="accent1">
                      <a:lumMod val="67000"/>
                    </a:schemeClr>
                  </a:gs>
                  <a:gs pos="48000">
                    <a:schemeClr val="accent1">
                      <a:lumMod val="97000"/>
                      <a:lumOff val="3000"/>
                    </a:schemeClr>
                  </a:gs>
                  <a:gs pos="100000">
                    <a:srgbClr val="B6427D"/>
                  </a:gs>
                </a:gsLst>
                <a:lin ang="18900000" scaled="1"/>
              </a:gradFill>
              <a:ln w="15875" cap="rnd">
                <a:solidFill>
                  <a:srgbClr val="62889A"/>
                </a:solidFill>
                <a:round/>
              </a:ln>
            </p:spPr>
            <p:style>
              <a:lnRef idx="2">
                <a:schemeClr val="accent1">
                  <a:shade val="15000"/>
                </a:schemeClr>
              </a:lnRef>
              <a:fillRef idx="1">
                <a:schemeClr val="accent1"/>
              </a:fillRef>
              <a:effectRef idx="0">
                <a:schemeClr val="accent1"/>
              </a:effectRef>
              <a:fontRef idx="minor">
                <a:schemeClr val="lt1"/>
              </a:fontRef>
            </p:style>
          </p:cxnSp>
        </p:grpSp>
        <p:sp>
          <p:nvSpPr>
            <p:cNvPr id="111" name="TextBox 110">
              <a:extLst>
                <a:ext uri="{FF2B5EF4-FFF2-40B4-BE49-F238E27FC236}">
                  <a16:creationId xmlns:a16="http://schemas.microsoft.com/office/drawing/2014/main" id="{8C24527F-F2F8-1708-24C9-E15216FD9CE0}"/>
                </a:ext>
              </a:extLst>
            </p:cNvPr>
            <p:cNvSpPr txBox="1"/>
            <p:nvPr/>
          </p:nvSpPr>
          <p:spPr>
            <a:xfrm>
              <a:off x="665022" y="3345739"/>
              <a:ext cx="4173692" cy="312073"/>
            </a:xfrm>
            <a:prstGeom prst="rect">
              <a:avLst/>
            </a:prstGeom>
            <a:noFill/>
            <a:ln w="12700">
              <a:noFill/>
              <a:miter lim="800000"/>
            </a:ln>
          </p:spPr>
          <p:txBody>
            <a:bodyPr wrap="square" rtlCol="0">
              <a:spAutoFit/>
            </a:bodyPr>
            <a:lstStyle/>
            <a:p>
              <a:pPr>
                <a:lnSpc>
                  <a:spcPct val="110000"/>
                </a:lnSpc>
                <a:spcAft>
                  <a:spcPts val="300"/>
                </a:spcAft>
              </a:pPr>
              <a:r>
                <a:rPr lang="en-US" sz="1400" spc="300" dirty="0">
                  <a:solidFill>
                    <a:schemeClr val="bg1"/>
                  </a:solidFill>
                  <a:latin typeface="+mj-lt"/>
                  <a:ea typeface="Inter" panose="02000503000000020004" pitchFamily="2" charset="0"/>
                  <a:cs typeface="Poppins Medium" pitchFamily="2" charset="77"/>
                </a:rPr>
                <a:t>TRAINEE + ADMINISTRATOR COMPLIANCE</a:t>
              </a:r>
            </a:p>
          </p:txBody>
        </p:sp>
        <p:sp>
          <p:nvSpPr>
            <p:cNvPr id="112" name="TextBox 111">
              <a:extLst>
                <a:ext uri="{FF2B5EF4-FFF2-40B4-BE49-F238E27FC236}">
                  <a16:creationId xmlns:a16="http://schemas.microsoft.com/office/drawing/2014/main" id="{0DBD0BE3-4826-431D-2B50-FD4D88EA68CE}"/>
                </a:ext>
              </a:extLst>
            </p:cNvPr>
            <p:cNvSpPr txBox="1"/>
            <p:nvPr/>
          </p:nvSpPr>
          <p:spPr>
            <a:xfrm>
              <a:off x="613759" y="3834244"/>
              <a:ext cx="965866" cy="643894"/>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Receive education/training</a:t>
              </a:r>
            </a:p>
          </p:txBody>
        </p:sp>
        <p:sp>
          <p:nvSpPr>
            <p:cNvPr id="113" name="TextBox 112">
              <a:extLst>
                <a:ext uri="{FF2B5EF4-FFF2-40B4-BE49-F238E27FC236}">
                  <a16:creationId xmlns:a16="http://schemas.microsoft.com/office/drawing/2014/main" id="{DDB44A07-97AB-4C1C-3CCD-1B2189345734}"/>
                </a:ext>
              </a:extLst>
            </p:cNvPr>
            <p:cNvSpPr txBox="1"/>
            <p:nvPr/>
          </p:nvSpPr>
          <p:spPr>
            <a:xfrm>
              <a:off x="1927142" y="3927347"/>
              <a:ext cx="1399995" cy="457689"/>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Skills assessment (competency)</a:t>
              </a:r>
            </a:p>
          </p:txBody>
        </p:sp>
        <p:sp>
          <p:nvSpPr>
            <p:cNvPr id="114" name="TextBox 113">
              <a:extLst>
                <a:ext uri="{FF2B5EF4-FFF2-40B4-BE49-F238E27FC236}">
                  <a16:creationId xmlns:a16="http://schemas.microsoft.com/office/drawing/2014/main" id="{F1EB7A84-A87C-D4BF-DD6B-6CED9FD26634}"/>
                </a:ext>
              </a:extLst>
            </p:cNvPr>
            <p:cNvSpPr txBox="1"/>
            <p:nvPr/>
          </p:nvSpPr>
          <p:spPr>
            <a:xfrm>
              <a:off x="3674654" y="3741142"/>
              <a:ext cx="1525077" cy="830099"/>
            </a:xfrm>
            <a:prstGeom prst="rect">
              <a:avLst/>
            </a:prstGeom>
            <a:noFill/>
            <a:ln w="12700">
              <a:noFill/>
              <a:miter lim="800000"/>
            </a:ln>
          </p:spPr>
          <p:txBody>
            <a:bodyPr wrap="square" rtlCol="0">
              <a:spAutoFit/>
            </a:bodyPr>
            <a:lstStyle/>
            <a:p>
              <a:pPr>
                <a:lnSpc>
                  <a:spcPct val="110000"/>
                </a:lnSpc>
                <a:spcAft>
                  <a:spcPts val="400"/>
                </a:spcAft>
                <a:buClr>
                  <a:schemeClr val="accent4"/>
                </a:buClr>
              </a:pPr>
              <a:r>
                <a:rPr lang="en-US" sz="1100" dirty="0">
                  <a:solidFill>
                    <a:schemeClr val="bg1"/>
                  </a:solidFill>
                  <a:ea typeface="Inter" panose="02000503000000020004" pitchFamily="2" charset="0"/>
                  <a:cs typeface="Poppins" pitchFamily="2" charset="77"/>
                </a:rPr>
                <a:t>"Train the trainer" (train the team leaders to conduct skills assessments)</a:t>
              </a:r>
            </a:p>
          </p:txBody>
        </p:sp>
        <p:cxnSp>
          <p:nvCxnSpPr>
            <p:cNvPr id="115" name="Connector: Elbow 114">
              <a:extLst>
                <a:ext uri="{FF2B5EF4-FFF2-40B4-BE49-F238E27FC236}">
                  <a16:creationId xmlns:a16="http://schemas.microsoft.com/office/drawing/2014/main" id="{A4BB0592-1D64-9D26-4232-A3046B6D0738}"/>
                </a:ext>
              </a:extLst>
            </p:cNvPr>
            <p:cNvCxnSpPr>
              <a:cxnSpLocks/>
              <a:stCxn id="111" idx="1"/>
              <a:endCxn id="111" idx="3"/>
            </p:cNvCxnSpPr>
            <p:nvPr/>
          </p:nvCxnSpPr>
          <p:spPr>
            <a:xfrm rot="10800000" flipH="1">
              <a:off x="665022" y="3501776"/>
              <a:ext cx="4173692" cy="12700"/>
            </a:xfrm>
            <a:prstGeom prst="bentConnector5">
              <a:avLst>
                <a:gd name="adj1" fmla="val -3195"/>
                <a:gd name="adj2" fmla="val -9421370"/>
                <a:gd name="adj3" fmla="val 109357"/>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9" name="Freeform: Shape 158">
            <a:extLst>
              <a:ext uri="{FF2B5EF4-FFF2-40B4-BE49-F238E27FC236}">
                <a16:creationId xmlns:a16="http://schemas.microsoft.com/office/drawing/2014/main" id="{B311C17A-943B-75F0-39AA-9A81F47E9172}"/>
              </a:ext>
            </a:extLst>
          </p:cNvPr>
          <p:cNvSpPr>
            <a:spLocks noChangeAspect="1"/>
          </p:cNvSpPr>
          <p:nvPr/>
        </p:nvSpPr>
        <p:spPr>
          <a:xfrm>
            <a:off x="613835" y="2185784"/>
            <a:ext cx="108000" cy="110020"/>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101"/>
                  <a:pt x="36101" y="46514"/>
                  <a:pt x="23257" y="46514"/>
                </a:cubicBezTo>
                <a:cubicBezTo>
                  <a:pt x="10412" y="46514"/>
                  <a:pt x="0" y="36101"/>
                  <a:pt x="0" y="23257"/>
                </a:cubicBezTo>
                <a:cubicBezTo>
                  <a:pt x="0" y="10412"/>
                  <a:pt x="10412" y="0"/>
                  <a:pt x="23257" y="0"/>
                </a:cubicBezTo>
                <a:cubicBezTo>
                  <a:pt x="36101" y="0"/>
                  <a:pt x="46514" y="10412"/>
                  <a:pt x="46514" y="232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60" name="Freeform: Shape 159">
            <a:extLst>
              <a:ext uri="{FF2B5EF4-FFF2-40B4-BE49-F238E27FC236}">
                <a16:creationId xmlns:a16="http://schemas.microsoft.com/office/drawing/2014/main" id="{421B64B5-8B41-5552-F344-0159120D2071}"/>
              </a:ext>
            </a:extLst>
          </p:cNvPr>
          <p:cNvSpPr>
            <a:spLocks noChangeAspect="1"/>
          </p:cNvSpPr>
          <p:nvPr/>
        </p:nvSpPr>
        <p:spPr>
          <a:xfrm>
            <a:off x="612750" y="4220523"/>
            <a:ext cx="108000" cy="110020"/>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101"/>
                  <a:pt x="36101" y="46514"/>
                  <a:pt x="23257" y="46514"/>
                </a:cubicBezTo>
                <a:cubicBezTo>
                  <a:pt x="10412" y="46514"/>
                  <a:pt x="0" y="36101"/>
                  <a:pt x="0" y="23257"/>
                </a:cubicBezTo>
                <a:cubicBezTo>
                  <a:pt x="0" y="10412"/>
                  <a:pt x="10412" y="0"/>
                  <a:pt x="23257" y="0"/>
                </a:cubicBezTo>
                <a:cubicBezTo>
                  <a:pt x="36101" y="0"/>
                  <a:pt x="46514" y="10412"/>
                  <a:pt x="46514" y="23257"/>
                </a:cubicBezTo>
                <a:close/>
              </a:path>
            </a:pathLst>
          </a:custGeom>
          <a:solidFill>
            <a:schemeClr val="bg1"/>
          </a:solidFill>
          <a:ln w="0" cap="flat">
            <a:solidFill>
              <a:srgbClr val="0D425C"/>
            </a:solidFill>
            <a:prstDash val="solid"/>
            <a:miter/>
          </a:ln>
        </p:spPr>
        <p:txBody>
          <a:bodyPr rtlCol="0" anchor="ctr"/>
          <a:lstStyle/>
          <a:p>
            <a:endParaRPr lang="en-PH"/>
          </a:p>
        </p:txBody>
      </p:sp>
      <p:cxnSp>
        <p:nvCxnSpPr>
          <p:cNvPr id="162" name="Connector: Elbow 161">
            <a:extLst>
              <a:ext uri="{FF2B5EF4-FFF2-40B4-BE49-F238E27FC236}">
                <a16:creationId xmlns:a16="http://schemas.microsoft.com/office/drawing/2014/main" id="{2290ECA2-B3C8-5942-EF39-07F51EB1270C}"/>
              </a:ext>
            </a:extLst>
          </p:cNvPr>
          <p:cNvCxnSpPr>
            <a:cxnSpLocks/>
            <a:stCxn id="159" idx="2"/>
            <a:endCxn id="160" idx="2"/>
          </p:cNvCxnSpPr>
          <p:nvPr/>
        </p:nvCxnSpPr>
        <p:spPr>
          <a:xfrm flipH="1">
            <a:off x="612750" y="2240795"/>
            <a:ext cx="1085" cy="2034739"/>
          </a:xfrm>
          <a:prstGeom prst="bentConnector3">
            <a:avLst>
              <a:gd name="adj1" fmla="val 25688018"/>
            </a:avLst>
          </a:prstGeom>
          <a:ln w="12700">
            <a:solidFill>
              <a:srgbClr val="62889A"/>
            </a:solidFill>
          </a:ln>
        </p:spPr>
        <p:style>
          <a:lnRef idx="1">
            <a:schemeClr val="accent1"/>
          </a:lnRef>
          <a:fillRef idx="0">
            <a:schemeClr val="accent1"/>
          </a:fillRef>
          <a:effectRef idx="0">
            <a:schemeClr val="accent1"/>
          </a:effectRef>
          <a:fontRef idx="minor">
            <a:schemeClr val="tx1"/>
          </a:fontRef>
        </p:style>
      </p:cxnSp>
      <p:sp>
        <p:nvSpPr>
          <p:cNvPr id="168" name="Freeform: Shape 167">
            <a:extLst>
              <a:ext uri="{FF2B5EF4-FFF2-40B4-BE49-F238E27FC236}">
                <a16:creationId xmlns:a16="http://schemas.microsoft.com/office/drawing/2014/main" id="{13FB8A18-B239-E420-55C8-AC72EE7B82B2}"/>
              </a:ext>
            </a:extLst>
          </p:cNvPr>
          <p:cNvSpPr>
            <a:spLocks noChangeAspect="1"/>
          </p:cNvSpPr>
          <p:nvPr/>
        </p:nvSpPr>
        <p:spPr>
          <a:xfrm>
            <a:off x="5308488" y="4220523"/>
            <a:ext cx="108000" cy="110020"/>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101"/>
                  <a:pt x="36101" y="46514"/>
                  <a:pt x="23257" y="46514"/>
                </a:cubicBezTo>
                <a:cubicBezTo>
                  <a:pt x="10412" y="46514"/>
                  <a:pt x="0" y="36101"/>
                  <a:pt x="0" y="23257"/>
                </a:cubicBezTo>
                <a:cubicBezTo>
                  <a:pt x="0" y="10412"/>
                  <a:pt x="10412" y="0"/>
                  <a:pt x="23257" y="0"/>
                </a:cubicBezTo>
                <a:cubicBezTo>
                  <a:pt x="36101" y="0"/>
                  <a:pt x="46514" y="10412"/>
                  <a:pt x="46514" y="23257"/>
                </a:cubicBezTo>
                <a:close/>
              </a:path>
            </a:pathLst>
          </a:custGeom>
          <a:solidFill>
            <a:schemeClr val="bg1"/>
          </a:solidFill>
          <a:ln w="0" cap="flat">
            <a:solidFill>
              <a:srgbClr val="0D425C"/>
            </a:solidFill>
            <a:prstDash val="solid"/>
            <a:miter/>
          </a:ln>
        </p:spPr>
        <p:txBody>
          <a:bodyPr rtlCol="0" anchor="ctr"/>
          <a:lstStyle/>
          <a:p>
            <a:endParaRPr lang="en-PH"/>
          </a:p>
        </p:txBody>
      </p:sp>
      <p:cxnSp>
        <p:nvCxnSpPr>
          <p:cNvPr id="170" name="Straight Connector 169">
            <a:extLst>
              <a:ext uri="{FF2B5EF4-FFF2-40B4-BE49-F238E27FC236}">
                <a16:creationId xmlns:a16="http://schemas.microsoft.com/office/drawing/2014/main" id="{FB2758B6-DDDD-5C58-565B-B8E0CD745A81}"/>
              </a:ext>
            </a:extLst>
          </p:cNvPr>
          <p:cNvCxnSpPr>
            <a:cxnSpLocks/>
            <a:stCxn id="168" idx="0"/>
          </p:cNvCxnSpPr>
          <p:nvPr/>
        </p:nvCxnSpPr>
        <p:spPr>
          <a:xfrm flipV="1">
            <a:off x="5416490" y="4274698"/>
            <a:ext cx="398430" cy="836"/>
          </a:xfrm>
          <a:prstGeom prst="line">
            <a:avLst/>
          </a:prstGeom>
          <a:ln w="12700">
            <a:solidFill>
              <a:srgbClr val="62889A"/>
            </a:solidFill>
          </a:ln>
        </p:spPr>
        <p:style>
          <a:lnRef idx="1">
            <a:schemeClr val="accent1"/>
          </a:lnRef>
          <a:fillRef idx="0">
            <a:schemeClr val="accent1"/>
          </a:fillRef>
          <a:effectRef idx="0">
            <a:schemeClr val="accent1"/>
          </a:effectRef>
          <a:fontRef idx="minor">
            <a:schemeClr val="tx1"/>
          </a:fontRef>
        </p:style>
      </p:cxnSp>
      <p:grpSp>
        <p:nvGrpSpPr>
          <p:cNvPr id="100" name="Group 99">
            <a:extLst>
              <a:ext uri="{FF2B5EF4-FFF2-40B4-BE49-F238E27FC236}">
                <a16:creationId xmlns:a16="http://schemas.microsoft.com/office/drawing/2014/main" id="{7E86BF61-9CD4-A2FE-8EF3-37B2453D267F}"/>
              </a:ext>
            </a:extLst>
          </p:cNvPr>
          <p:cNvGrpSpPr/>
          <p:nvPr/>
        </p:nvGrpSpPr>
        <p:grpSpPr>
          <a:xfrm>
            <a:off x="5796234" y="3129649"/>
            <a:ext cx="5995716" cy="2289983"/>
            <a:chOff x="958390" y="1251401"/>
            <a:chExt cx="5995716" cy="2289983"/>
          </a:xfrm>
        </p:grpSpPr>
        <p:sp>
          <p:nvSpPr>
            <p:cNvPr id="176" name="TextBox 175">
              <a:extLst>
                <a:ext uri="{FF2B5EF4-FFF2-40B4-BE49-F238E27FC236}">
                  <a16:creationId xmlns:a16="http://schemas.microsoft.com/office/drawing/2014/main" id="{16C139F7-04BD-8DF7-56EE-870A22F6F365}"/>
                </a:ext>
              </a:extLst>
            </p:cNvPr>
            <p:cNvSpPr txBox="1"/>
            <p:nvPr/>
          </p:nvSpPr>
          <p:spPr>
            <a:xfrm>
              <a:off x="3717593" y="1662043"/>
              <a:ext cx="3236513" cy="1482457"/>
            </a:xfrm>
            <a:prstGeom prst="rect">
              <a:avLst/>
            </a:prstGeom>
            <a:noFill/>
            <a:ln w="12700">
              <a:noFill/>
              <a:miter lim="800000"/>
            </a:ln>
          </p:spPr>
          <p:txBody>
            <a:bodyPr wrap="square" rtlCol="0">
              <a:spAutoFit/>
            </a:bodyPr>
            <a:lstStyle/>
            <a:p>
              <a:pPr marL="171450" indent="-171450" algn="l">
                <a:spcAft>
                  <a:spcPts val="400"/>
                </a:spcAft>
                <a:buClr>
                  <a:schemeClr val="accent4"/>
                </a:buClr>
                <a:buFont typeface="Courier New" panose="02070309020205020404" pitchFamily="49" charset="0"/>
                <a:buChar char="o"/>
              </a:pPr>
              <a:r>
                <a:rPr lang="en-US" sz="1100" dirty="0">
                  <a:solidFill>
                    <a:schemeClr val="bg1"/>
                  </a:solidFill>
                  <a:ea typeface="Inter" panose="02000503000000020004" pitchFamily="2" charset="0"/>
                  <a:cs typeface="Poppins" pitchFamily="2" charset="77"/>
                </a:rPr>
                <a:t>Chatbot plus live support</a:t>
              </a:r>
            </a:p>
            <a:p>
              <a:pPr marL="171450" indent="-171450" algn="l">
                <a:spcAft>
                  <a:spcPts val="400"/>
                </a:spcAft>
                <a:buClr>
                  <a:schemeClr val="accent4"/>
                </a:buClr>
                <a:buFont typeface="Courier New" panose="02070309020205020404" pitchFamily="49" charset="0"/>
                <a:buChar char="o"/>
              </a:pPr>
              <a:r>
                <a:rPr lang="en-US" sz="1100" dirty="0">
                  <a:solidFill>
                    <a:schemeClr val="bg1"/>
                  </a:solidFill>
                  <a:ea typeface="Inter" panose="02000503000000020004" pitchFamily="2" charset="0"/>
                  <a:cs typeface="Poppins" pitchFamily="2" charset="77"/>
                </a:rPr>
                <a:t>LMS (learning management system) </a:t>
              </a:r>
            </a:p>
            <a:p>
              <a:pPr marL="171450" indent="-171450" algn="l">
                <a:spcAft>
                  <a:spcPts val="400"/>
                </a:spcAft>
                <a:buClr>
                  <a:schemeClr val="accent4"/>
                </a:buClr>
                <a:buFont typeface="Courier New" panose="02070309020205020404" pitchFamily="49" charset="0"/>
                <a:buChar char="o"/>
              </a:pPr>
              <a:r>
                <a:rPr lang="en-US" sz="1100" dirty="0">
                  <a:solidFill>
                    <a:schemeClr val="bg1"/>
                  </a:solidFill>
                  <a:ea typeface="Inter" panose="02000503000000020004" pitchFamily="2" charset="0"/>
                  <a:cs typeface="Poppins" pitchFamily="2" charset="77"/>
                </a:rPr>
                <a:t>Monitor compliance participation</a:t>
              </a:r>
            </a:p>
            <a:p>
              <a:pPr marL="171450" indent="-171450" algn="l">
                <a:spcAft>
                  <a:spcPts val="400"/>
                </a:spcAft>
                <a:buClr>
                  <a:schemeClr val="accent4"/>
                </a:buClr>
                <a:buFont typeface="Courier New" panose="02070309020205020404" pitchFamily="49" charset="0"/>
                <a:buChar char="o"/>
              </a:pPr>
              <a:r>
                <a:rPr lang="en-US" sz="1100" dirty="0">
                  <a:solidFill>
                    <a:schemeClr val="bg1"/>
                  </a:solidFill>
                  <a:ea typeface="Inter" panose="02000503000000020004" pitchFamily="2" charset="0"/>
                  <a:cs typeface="Poppins" pitchFamily="2" charset="77"/>
                </a:rPr>
                <a:t>Monitor activity (users, team leaders, and course usage)</a:t>
              </a:r>
            </a:p>
            <a:p>
              <a:pPr marL="171450" indent="-171450" algn="l">
                <a:spcAft>
                  <a:spcPts val="400"/>
                </a:spcAft>
                <a:buClr>
                  <a:schemeClr val="accent4"/>
                </a:buClr>
                <a:buFont typeface="Courier New" panose="02070309020205020404" pitchFamily="49" charset="0"/>
                <a:buChar char="o"/>
              </a:pPr>
              <a:r>
                <a:rPr lang="en-US" sz="1100" dirty="0">
                  <a:solidFill>
                    <a:schemeClr val="bg1"/>
                  </a:solidFill>
                  <a:ea typeface="Inter" panose="02000503000000020004" pitchFamily="2" charset="0"/>
                  <a:cs typeface="Poppins" pitchFamily="2" charset="77"/>
                </a:rPr>
                <a:t>Monitor yearly compliance for users and team leader</a:t>
              </a:r>
            </a:p>
          </p:txBody>
        </p:sp>
        <p:sp>
          <p:nvSpPr>
            <p:cNvPr id="77" name="TextBox 76">
              <a:extLst>
                <a:ext uri="{FF2B5EF4-FFF2-40B4-BE49-F238E27FC236}">
                  <a16:creationId xmlns:a16="http://schemas.microsoft.com/office/drawing/2014/main" id="{3E1842FE-998F-99AD-3454-62D0E695F120}"/>
                </a:ext>
              </a:extLst>
            </p:cNvPr>
            <p:cNvSpPr txBox="1"/>
            <p:nvPr/>
          </p:nvSpPr>
          <p:spPr>
            <a:xfrm>
              <a:off x="3849072" y="1293956"/>
              <a:ext cx="1777668" cy="312073"/>
            </a:xfrm>
            <a:prstGeom prst="rect">
              <a:avLst/>
            </a:prstGeom>
            <a:noFill/>
            <a:ln w="12700">
              <a:noFill/>
              <a:miter lim="800000"/>
            </a:ln>
          </p:spPr>
          <p:txBody>
            <a:bodyPr wrap="square" rtlCol="0">
              <a:spAutoFit/>
            </a:bodyPr>
            <a:lstStyle/>
            <a:p>
              <a:pPr algn="ctr">
                <a:lnSpc>
                  <a:spcPct val="110000"/>
                </a:lnSpc>
                <a:spcAft>
                  <a:spcPts val="300"/>
                </a:spcAft>
              </a:pPr>
              <a:r>
                <a:rPr lang="en-US" sz="1400" spc="300" dirty="0">
                  <a:solidFill>
                    <a:schemeClr val="bg1"/>
                  </a:solidFill>
                  <a:latin typeface="+mj-lt"/>
                  <a:ea typeface="Inter" panose="02000503000000020004" pitchFamily="2" charset="0"/>
                  <a:cs typeface="Poppins Medium" pitchFamily="2" charset="77"/>
                </a:rPr>
                <a:t>AI IN PLATFORM</a:t>
              </a:r>
            </a:p>
          </p:txBody>
        </p:sp>
        <p:grpSp>
          <p:nvGrpSpPr>
            <p:cNvPr id="17" name="Group 16">
              <a:extLst>
                <a:ext uri="{FF2B5EF4-FFF2-40B4-BE49-F238E27FC236}">
                  <a16:creationId xmlns:a16="http://schemas.microsoft.com/office/drawing/2014/main" id="{40DE71BA-DD9D-1253-543B-ED520F71E54C}"/>
                </a:ext>
              </a:extLst>
            </p:cNvPr>
            <p:cNvGrpSpPr/>
            <p:nvPr/>
          </p:nvGrpSpPr>
          <p:grpSpPr>
            <a:xfrm>
              <a:off x="958390" y="1251401"/>
              <a:ext cx="2797245" cy="2289983"/>
              <a:chOff x="5006515" y="2284009"/>
              <a:chExt cx="2797245" cy="2289983"/>
            </a:xfrm>
          </p:grpSpPr>
          <p:grpSp>
            <p:nvGrpSpPr>
              <p:cNvPr id="166" name="Group 165">
                <a:extLst>
                  <a:ext uri="{FF2B5EF4-FFF2-40B4-BE49-F238E27FC236}">
                    <a16:creationId xmlns:a16="http://schemas.microsoft.com/office/drawing/2014/main" id="{487CF3C6-BF9E-45C8-674F-70A8A4A8B83F}"/>
                  </a:ext>
                </a:extLst>
              </p:cNvPr>
              <p:cNvGrpSpPr/>
              <p:nvPr/>
            </p:nvGrpSpPr>
            <p:grpSpPr>
              <a:xfrm>
                <a:off x="5006515" y="2284009"/>
                <a:ext cx="2797245" cy="2289983"/>
                <a:chOff x="1908112" y="2284009"/>
                <a:chExt cx="2797245" cy="2289983"/>
              </a:xfrm>
            </p:grpSpPr>
            <p:sp>
              <p:nvSpPr>
                <p:cNvPr id="135" name="Freeform: Shape 134">
                  <a:extLst>
                    <a:ext uri="{FF2B5EF4-FFF2-40B4-BE49-F238E27FC236}">
                      <a16:creationId xmlns:a16="http://schemas.microsoft.com/office/drawing/2014/main" id="{6C9CFDF0-7092-371A-18A8-3A39E479831A}"/>
                    </a:ext>
                  </a:extLst>
                </p:cNvPr>
                <p:cNvSpPr/>
                <p:nvPr/>
              </p:nvSpPr>
              <p:spPr>
                <a:xfrm>
                  <a:off x="4057815" y="3426309"/>
                  <a:ext cx="570479" cy="4612"/>
                </a:xfrm>
                <a:custGeom>
                  <a:avLst/>
                  <a:gdLst>
                    <a:gd name="connsiteX0" fmla="*/ 0 w 439554"/>
                    <a:gd name="connsiteY0" fmla="*/ 0 h 3488"/>
                    <a:gd name="connsiteX1" fmla="*/ 439555 w 439554"/>
                    <a:gd name="connsiteY1" fmla="*/ 0 h 3488"/>
                    <a:gd name="connsiteX2" fmla="*/ 439555 w 439554"/>
                    <a:gd name="connsiteY2" fmla="*/ 3488 h 3488"/>
                    <a:gd name="connsiteX3" fmla="*/ 0 w 439554"/>
                    <a:gd name="connsiteY3" fmla="*/ 3488 h 3488"/>
                  </a:gdLst>
                  <a:ahLst/>
                  <a:cxnLst>
                    <a:cxn ang="0">
                      <a:pos x="connsiteX0" y="connsiteY0"/>
                    </a:cxn>
                    <a:cxn ang="0">
                      <a:pos x="connsiteX1" y="connsiteY1"/>
                    </a:cxn>
                    <a:cxn ang="0">
                      <a:pos x="connsiteX2" y="connsiteY2"/>
                    </a:cxn>
                    <a:cxn ang="0">
                      <a:pos x="connsiteX3" y="connsiteY3"/>
                    </a:cxn>
                  </a:cxnLst>
                  <a:rect l="l" t="t" r="r" b="b"/>
                  <a:pathLst>
                    <a:path w="439554" h="3488">
                      <a:moveTo>
                        <a:pt x="0" y="0"/>
                      </a:moveTo>
                      <a:lnTo>
                        <a:pt x="439555" y="0"/>
                      </a:lnTo>
                      <a:lnTo>
                        <a:pt x="439555" y="3488"/>
                      </a:lnTo>
                      <a:lnTo>
                        <a:pt x="0" y="3488"/>
                      </a:lnTo>
                      <a:close/>
                    </a:path>
                  </a:pathLst>
                </a:custGeom>
                <a:solidFill>
                  <a:schemeClr val="bg1"/>
                </a:solidFill>
                <a:ln w="0" cap="flat">
                  <a:solidFill>
                    <a:srgbClr val="62889A"/>
                  </a:solidFill>
                  <a:prstDash val="solid"/>
                  <a:miter/>
                </a:ln>
              </p:spPr>
              <p:txBody>
                <a:bodyPr rtlCol="0" anchor="ctr"/>
                <a:lstStyle/>
                <a:p>
                  <a:endParaRPr lang="en-PH"/>
                </a:p>
              </p:txBody>
            </p:sp>
            <p:sp>
              <p:nvSpPr>
                <p:cNvPr id="137" name="Freeform: Shape 136">
                  <a:extLst>
                    <a:ext uri="{FF2B5EF4-FFF2-40B4-BE49-F238E27FC236}">
                      <a16:creationId xmlns:a16="http://schemas.microsoft.com/office/drawing/2014/main" id="{7CFE2D21-6C5A-2609-5D6B-E29F4DE3B690}"/>
                    </a:ext>
                  </a:extLst>
                </p:cNvPr>
                <p:cNvSpPr/>
                <p:nvPr/>
              </p:nvSpPr>
              <p:spPr>
                <a:xfrm>
                  <a:off x="2446737" y="2782132"/>
                  <a:ext cx="1100967" cy="1294505"/>
                </a:xfrm>
                <a:custGeom>
                  <a:avLst/>
                  <a:gdLst>
                    <a:gd name="connsiteX0" fmla="*/ 424438 w 848294"/>
                    <a:gd name="connsiteY0" fmla="*/ 0 h 979114"/>
                    <a:gd name="connsiteX1" fmla="*/ 0 w 848294"/>
                    <a:gd name="connsiteY1" fmla="*/ 244779 h 979114"/>
                    <a:gd name="connsiteX2" fmla="*/ 0 w 848294"/>
                    <a:gd name="connsiteY2" fmla="*/ 734336 h 979114"/>
                    <a:gd name="connsiteX3" fmla="*/ 424438 w 848294"/>
                    <a:gd name="connsiteY3" fmla="*/ 979115 h 979114"/>
                    <a:gd name="connsiteX4" fmla="*/ 848295 w 848294"/>
                    <a:gd name="connsiteY4" fmla="*/ 734336 h 979114"/>
                    <a:gd name="connsiteX5" fmla="*/ 848295 w 848294"/>
                    <a:gd name="connsiteY5" fmla="*/ 244779 h 979114"/>
                    <a:gd name="connsiteX6" fmla="*/ 424438 w 848294"/>
                    <a:gd name="connsiteY6" fmla="*/ 0 h 979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8294" h="979114">
                      <a:moveTo>
                        <a:pt x="424438" y="0"/>
                      </a:moveTo>
                      <a:lnTo>
                        <a:pt x="0" y="244779"/>
                      </a:lnTo>
                      <a:lnTo>
                        <a:pt x="0" y="734336"/>
                      </a:lnTo>
                      <a:lnTo>
                        <a:pt x="424438" y="979115"/>
                      </a:lnTo>
                      <a:lnTo>
                        <a:pt x="848295" y="734336"/>
                      </a:lnTo>
                      <a:lnTo>
                        <a:pt x="848295" y="244779"/>
                      </a:lnTo>
                      <a:lnTo>
                        <a:pt x="424438" y="0"/>
                      </a:lnTo>
                      <a:close/>
                    </a:path>
                  </a:pathLst>
                </a:custGeom>
                <a:solidFill>
                  <a:schemeClr val="bg1"/>
                </a:solidFill>
                <a:ln w="0" cap="flat">
                  <a:solidFill>
                    <a:srgbClr val="0D425C"/>
                  </a:solidFill>
                  <a:prstDash val="solid"/>
                  <a:miter/>
                </a:ln>
              </p:spPr>
              <p:txBody>
                <a:bodyPr rtlCol="0" anchor="ctr"/>
                <a:lstStyle/>
                <a:p>
                  <a:endParaRPr lang="en-PH" dirty="0"/>
                </a:p>
              </p:txBody>
            </p:sp>
            <p:sp>
              <p:nvSpPr>
                <p:cNvPr id="138" name="Freeform: Shape 137">
                  <a:extLst>
                    <a:ext uri="{FF2B5EF4-FFF2-40B4-BE49-F238E27FC236}">
                      <a16:creationId xmlns:a16="http://schemas.microsoft.com/office/drawing/2014/main" id="{B2972D63-8547-1A32-5E3C-7699A9B2AAEF}"/>
                    </a:ext>
                  </a:extLst>
                </p:cNvPr>
                <p:cNvSpPr/>
                <p:nvPr/>
              </p:nvSpPr>
              <p:spPr>
                <a:xfrm>
                  <a:off x="2048305" y="2312450"/>
                  <a:ext cx="1898583" cy="2234636"/>
                </a:xfrm>
                <a:custGeom>
                  <a:avLst/>
                  <a:gdLst>
                    <a:gd name="connsiteX0" fmla="*/ 731429 w 1462857"/>
                    <a:gd name="connsiteY0" fmla="*/ 1689612 h 1690193"/>
                    <a:gd name="connsiteX1" fmla="*/ 730847 w 1462857"/>
                    <a:gd name="connsiteY1" fmla="*/ 1689612 h 1690193"/>
                    <a:gd name="connsiteX2" fmla="*/ 0 w 1462857"/>
                    <a:gd name="connsiteY2" fmla="*/ 1266918 h 1690193"/>
                    <a:gd name="connsiteX3" fmla="*/ 0 w 1462857"/>
                    <a:gd name="connsiteY3" fmla="*/ 422112 h 1690193"/>
                    <a:gd name="connsiteX4" fmla="*/ 581 w 1462857"/>
                    <a:gd name="connsiteY4" fmla="*/ 422112 h 1690193"/>
                    <a:gd name="connsiteX5" fmla="*/ 731429 w 1462857"/>
                    <a:gd name="connsiteY5" fmla="*/ 0 h 1690193"/>
                    <a:gd name="connsiteX6" fmla="*/ 732010 w 1462857"/>
                    <a:gd name="connsiteY6" fmla="*/ 0 h 1690193"/>
                    <a:gd name="connsiteX7" fmla="*/ 1462857 w 1462857"/>
                    <a:gd name="connsiteY7" fmla="*/ 422694 h 1690193"/>
                    <a:gd name="connsiteX8" fmla="*/ 1462857 w 1462857"/>
                    <a:gd name="connsiteY8" fmla="*/ 1267500 h 1690193"/>
                    <a:gd name="connsiteX9" fmla="*/ 1462276 w 1462857"/>
                    <a:gd name="connsiteY9" fmla="*/ 1267500 h 1690193"/>
                    <a:gd name="connsiteX10" fmla="*/ 731429 w 1462857"/>
                    <a:gd name="connsiteY10" fmla="*/ 1690193 h 1690193"/>
                    <a:gd name="connsiteX11" fmla="*/ 2907 w 1462857"/>
                    <a:gd name="connsiteY11" fmla="*/ 1265174 h 1690193"/>
                    <a:gd name="connsiteX12" fmla="*/ 731429 w 1462857"/>
                    <a:gd name="connsiteY12" fmla="*/ 1685542 h 1690193"/>
                    <a:gd name="connsiteX13" fmla="*/ 1459950 w 1462857"/>
                    <a:gd name="connsiteY13" fmla="*/ 1265174 h 1690193"/>
                    <a:gd name="connsiteX14" fmla="*/ 1459950 w 1462857"/>
                    <a:gd name="connsiteY14" fmla="*/ 423857 h 1690193"/>
                    <a:gd name="connsiteX15" fmla="*/ 731429 w 1462857"/>
                    <a:gd name="connsiteY15" fmla="*/ 3489 h 1690193"/>
                    <a:gd name="connsiteX16" fmla="*/ 2907 w 1462857"/>
                    <a:gd name="connsiteY16" fmla="*/ 423857 h 1690193"/>
                    <a:gd name="connsiteX17" fmla="*/ 2907 w 1462857"/>
                    <a:gd name="connsiteY17" fmla="*/ 1265174 h 1690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62857" h="1690193">
                      <a:moveTo>
                        <a:pt x="731429" y="1689612"/>
                      </a:moveTo>
                      <a:lnTo>
                        <a:pt x="730847" y="1689612"/>
                      </a:lnTo>
                      <a:cubicBezTo>
                        <a:pt x="730847" y="1689612"/>
                        <a:pt x="0" y="1266918"/>
                        <a:pt x="0" y="1266918"/>
                      </a:cubicBezTo>
                      <a:lnTo>
                        <a:pt x="0" y="422112"/>
                      </a:lnTo>
                      <a:lnTo>
                        <a:pt x="581" y="422112"/>
                      </a:lnTo>
                      <a:cubicBezTo>
                        <a:pt x="581" y="422112"/>
                        <a:pt x="731429" y="0"/>
                        <a:pt x="731429" y="0"/>
                      </a:cubicBezTo>
                      <a:lnTo>
                        <a:pt x="732010" y="0"/>
                      </a:lnTo>
                      <a:cubicBezTo>
                        <a:pt x="732010" y="0"/>
                        <a:pt x="1462857" y="422694"/>
                        <a:pt x="1462857" y="422694"/>
                      </a:cubicBezTo>
                      <a:lnTo>
                        <a:pt x="1462857" y="1267500"/>
                      </a:lnTo>
                      <a:lnTo>
                        <a:pt x="1462276" y="1267500"/>
                      </a:lnTo>
                      <a:cubicBezTo>
                        <a:pt x="1462276" y="1267500"/>
                        <a:pt x="731429" y="1690193"/>
                        <a:pt x="731429" y="1690193"/>
                      </a:cubicBezTo>
                      <a:close/>
                      <a:moveTo>
                        <a:pt x="2907" y="1265174"/>
                      </a:moveTo>
                      <a:lnTo>
                        <a:pt x="731429" y="1685542"/>
                      </a:lnTo>
                      <a:lnTo>
                        <a:pt x="1459950" y="1265174"/>
                      </a:lnTo>
                      <a:lnTo>
                        <a:pt x="1459950" y="423857"/>
                      </a:lnTo>
                      <a:lnTo>
                        <a:pt x="731429" y="3489"/>
                      </a:lnTo>
                      <a:lnTo>
                        <a:pt x="2907" y="423857"/>
                      </a:lnTo>
                      <a:lnTo>
                        <a:pt x="2907" y="1265174"/>
                      </a:lnTo>
                      <a:close/>
                    </a:path>
                  </a:pathLst>
                </a:custGeom>
                <a:solidFill>
                  <a:schemeClr val="bg1"/>
                </a:solidFill>
                <a:ln w="0" cap="flat">
                  <a:solidFill>
                    <a:srgbClr val="62889A"/>
                  </a:solidFill>
                  <a:prstDash val="solid"/>
                  <a:miter/>
                </a:ln>
              </p:spPr>
              <p:txBody>
                <a:bodyPr rtlCol="0" anchor="ctr"/>
                <a:lstStyle/>
                <a:p>
                  <a:endParaRPr lang="en-PH"/>
                </a:p>
              </p:txBody>
            </p:sp>
            <p:sp>
              <p:nvSpPr>
                <p:cNvPr id="139" name="Freeform: Shape 138">
                  <a:extLst>
                    <a:ext uri="{FF2B5EF4-FFF2-40B4-BE49-F238E27FC236}">
                      <a16:creationId xmlns:a16="http://schemas.microsoft.com/office/drawing/2014/main" id="{FCB6C09B-D504-E666-B7ED-BBD2CC4C6F67}"/>
                    </a:ext>
                  </a:extLst>
                </p:cNvPr>
                <p:cNvSpPr/>
                <p:nvPr/>
              </p:nvSpPr>
              <p:spPr>
                <a:xfrm>
                  <a:off x="1935115" y="2492328"/>
                  <a:ext cx="2124210" cy="1874111"/>
                </a:xfrm>
                <a:custGeom>
                  <a:avLst/>
                  <a:gdLst>
                    <a:gd name="connsiteX0" fmla="*/ 1227382 w 1636702"/>
                    <a:gd name="connsiteY0" fmla="*/ 1417507 h 1417506"/>
                    <a:gd name="connsiteX1" fmla="*/ 408740 w 1636702"/>
                    <a:gd name="connsiteY1" fmla="*/ 1417507 h 1417506"/>
                    <a:gd name="connsiteX2" fmla="*/ 0 w 1636702"/>
                    <a:gd name="connsiteY2" fmla="*/ 708753 h 1417506"/>
                    <a:gd name="connsiteX3" fmla="*/ 0 w 1636702"/>
                    <a:gd name="connsiteY3" fmla="*/ 708753 h 1417506"/>
                    <a:gd name="connsiteX4" fmla="*/ 409321 w 1636702"/>
                    <a:gd name="connsiteY4" fmla="*/ 0 h 1417506"/>
                    <a:gd name="connsiteX5" fmla="*/ 1227963 w 1636702"/>
                    <a:gd name="connsiteY5" fmla="*/ 0 h 1417506"/>
                    <a:gd name="connsiteX6" fmla="*/ 1636702 w 1636702"/>
                    <a:gd name="connsiteY6" fmla="*/ 708753 h 1417506"/>
                    <a:gd name="connsiteX7" fmla="*/ 1636702 w 1636702"/>
                    <a:gd name="connsiteY7" fmla="*/ 708753 h 1417506"/>
                    <a:gd name="connsiteX8" fmla="*/ 1227963 w 1636702"/>
                    <a:gd name="connsiteY8" fmla="*/ 1417507 h 1417506"/>
                    <a:gd name="connsiteX9" fmla="*/ 411065 w 1636702"/>
                    <a:gd name="connsiteY9" fmla="*/ 1414018 h 1417506"/>
                    <a:gd name="connsiteX10" fmla="*/ 1225637 w 1636702"/>
                    <a:gd name="connsiteY10" fmla="*/ 1414018 h 1417506"/>
                    <a:gd name="connsiteX11" fmla="*/ 1633214 w 1636702"/>
                    <a:gd name="connsiteY11" fmla="*/ 708753 h 1417506"/>
                    <a:gd name="connsiteX12" fmla="*/ 1225637 w 1636702"/>
                    <a:gd name="connsiteY12" fmla="*/ 3489 h 1417506"/>
                    <a:gd name="connsiteX13" fmla="*/ 411065 w 1636702"/>
                    <a:gd name="connsiteY13" fmla="*/ 3489 h 1417506"/>
                    <a:gd name="connsiteX14" fmla="*/ 3489 w 1636702"/>
                    <a:gd name="connsiteY14" fmla="*/ 708753 h 1417506"/>
                    <a:gd name="connsiteX15" fmla="*/ 411065 w 1636702"/>
                    <a:gd name="connsiteY15" fmla="*/ 1414018 h 141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36702" h="1417506">
                      <a:moveTo>
                        <a:pt x="1227382" y="1417507"/>
                      </a:moveTo>
                      <a:lnTo>
                        <a:pt x="408740" y="1417507"/>
                      </a:lnTo>
                      <a:cubicBezTo>
                        <a:pt x="408740" y="1417507"/>
                        <a:pt x="0" y="708753"/>
                        <a:pt x="0" y="708753"/>
                      </a:cubicBezTo>
                      <a:lnTo>
                        <a:pt x="0" y="708753"/>
                      </a:lnTo>
                      <a:cubicBezTo>
                        <a:pt x="0" y="708753"/>
                        <a:pt x="409321" y="0"/>
                        <a:pt x="409321" y="0"/>
                      </a:cubicBezTo>
                      <a:lnTo>
                        <a:pt x="1227963" y="0"/>
                      </a:lnTo>
                      <a:cubicBezTo>
                        <a:pt x="1227963" y="0"/>
                        <a:pt x="1636702" y="708753"/>
                        <a:pt x="1636702" y="708753"/>
                      </a:cubicBezTo>
                      <a:lnTo>
                        <a:pt x="1636702" y="708753"/>
                      </a:lnTo>
                      <a:cubicBezTo>
                        <a:pt x="1636702" y="708753"/>
                        <a:pt x="1227963" y="1417507"/>
                        <a:pt x="1227963" y="1417507"/>
                      </a:cubicBezTo>
                      <a:close/>
                      <a:moveTo>
                        <a:pt x="411065" y="1414018"/>
                      </a:moveTo>
                      <a:lnTo>
                        <a:pt x="1225637" y="1414018"/>
                      </a:lnTo>
                      <a:lnTo>
                        <a:pt x="1633214" y="708753"/>
                      </a:lnTo>
                      <a:lnTo>
                        <a:pt x="1225637" y="3489"/>
                      </a:lnTo>
                      <a:lnTo>
                        <a:pt x="411065" y="3489"/>
                      </a:lnTo>
                      <a:lnTo>
                        <a:pt x="3489" y="708753"/>
                      </a:lnTo>
                      <a:lnTo>
                        <a:pt x="411065" y="1414018"/>
                      </a:lnTo>
                      <a:close/>
                    </a:path>
                  </a:pathLst>
                </a:custGeom>
                <a:solidFill>
                  <a:schemeClr val="bg1"/>
                </a:solidFill>
                <a:ln w="0" cap="flat">
                  <a:solidFill>
                    <a:srgbClr val="62889A"/>
                  </a:solidFill>
                  <a:prstDash val="solid"/>
                  <a:miter/>
                </a:ln>
              </p:spPr>
              <p:txBody>
                <a:bodyPr rtlCol="0" anchor="ctr"/>
                <a:lstStyle/>
                <a:p>
                  <a:endParaRPr lang="en-PH"/>
                </a:p>
              </p:txBody>
            </p:sp>
            <p:sp>
              <p:nvSpPr>
                <p:cNvPr id="140" name="Freeform: Shape 139">
                  <a:extLst>
                    <a:ext uri="{FF2B5EF4-FFF2-40B4-BE49-F238E27FC236}">
                      <a16:creationId xmlns:a16="http://schemas.microsoft.com/office/drawing/2014/main" id="{5DD6A7DE-A023-6BD1-B003-6E2EE4FA3D03}"/>
                    </a:ext>
                  </a:extLst>
                </p:cNvPr>
                <p:cNvSpPr/>
                <p:nvPr/>
              </p:nvSpPr>
              <p:spPr>
                <a:xfrm>
                  <a:off x="2462582" y="2312450"/>
                  <a:ext cx="1069273" cy="471987"/>
                </a:xfrm>
                <a:custGeom>
                  <a:avLst/>
                  <a:gdLst>
                    <a:gd name="connsiteX0" fmla="*/ 412228 w 823874"/>
                    <a:gd name="connsiteY0" fmla="*/ 356993 h 356993"/>
                    <a:gd name="connsiteX1" fmla="*/ 411647 w 823874"/>
                    <a:gd name="connsiteY1" fmla="*/ 356993 h 356993"/>
                    <a:gd name="connsiteX2" fmla="*/ 0 w 823874"/>
                    <a:gd name="connsiteY2" fmla="*/ 137216 h 356993"/>
                    <a:gd name="connsiteX3" fmla="*/ 412228 w 823874"/>
                    <a:gd name="connsiteY3" fmla="*/ 0 h 356993"/>
                    <a:gd name="connsiteX4" fmla="*/ 412228 w 823874"/>
                    <a:gd name="connsiteY4" fmla="*/ 0 h 356993"/>
                    <a:gd name="connsiteX5" fmla="*/ 823875 w 823874"/>
                    <a:gd name="connsiteY5" fmla="*/ 137216 h 356993"/>
                    <a:gd name="connsiteX6" fmla="*/ 411647 w 823874"/>
                    <a:gd name="connsiteY6" fmla="*/ 356993 h 356993"/>
                    <a:gd name="connsiteX7" fmla="*/ 8140 w 823874"/>
                    <a:gd name="connsiteY7" fmla="*/ 137797 h 356993"/>
                    <a:gd name="connsiteX8" fmla="*/ 412228 w 823874"/>
                    <a:gd name="connsiteY8" fmla="*/ 352923 h 356993"/>
                    <a:gd name="connsiteX9" fmla="*/ 816316 w 823874"/>
                    <a:gd name="connsiteY9" fmla="*/ 137797 h 356993"/>
                    <a:gd name="connsiteX10" fmla="*/ 412228 w 823874"/>
                    <a:gd name="connsiteY10" fmla="*/ 3489 h 356993"/>
                    <a:gd name="connsiteX11" fmla="*/ 8140 w 823874"/>
                    <a:gd name="connsiteY11" fmla="*/ 137797 h 356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874" h="356993">
                      <a:moveTo>
                        <a:pt x="412228" y="356993"/>
                      </a:moveTo>
                      <a:lnTo>
                        <a:pt x="411647" y="356993"/>
                      </a:lnTo>
                      <a:cubicBezTo>
                        <a:pt x="411647" y="356993"/>
                        <a:pt x="0" y="137216"/>
                        <a:pt x="0" y="137216"/>
                      </a:cubicBezTo>
                      <a:lnTo>
                        <a:pt x="412228" y="0"/>
                      </a:lnTo>
                      <a:lnTo>
                        <a:pt x="412228" y="0"/>
                      </a:lnTo>
                      <a:cubicBezTo>
                        <a:pt x="412228" y="0"/>
                        <a:pt x="823875" y="137216"/>
                        <a:pt x="823875" y="137216"/>
                      </a:cubicBezTo>
                      <a:lnTo>
                        <a:pt x="411647" y="356993"/>
                      </a:lnTo>
                      <a:close/>
                      <a:moveTo>
                        <a:pt x="8140" y="137797"/>
                      </a:moveTo>
                      <a:lnTo>
                        <a:pt x="412228" y="352923"/>
                      </a:lnTo>
                      <a:lnTo>
                        <a:pt x="816316" y="137797"/>
                      </a:lnTo>
                      <a:lnTo>
                        <a:pt x="412228" y="3489"/>
                      </a:lnTo>
                      <a:lnTo>
                        <a:pt x="8140" y="137797"/>
                      </a:lnTo>
                      <a:close/>
                    </a:path>
                  </a:pathLst>
                </a:custGeom>
                <a:solidFill>
                  <a:schemeClr val="bg1"/>
                </a:solidFill>
                <a:ln w="0" cap="flat">
                  <a:solidFill>
                    <a:srgbClr val="62889A"/>
                  </a:solidFill>
                  <a:prstDash val="solid"/>
                  <a:miter/>
                </a:ln>
              </p:spPr>
              <p:txBody>
                <a:bodyPr rtlCol="0" anchor="ctr"/>
                <a:lstStyle/>
                <a:p>
                  <a:endParaRPr lang="en-PH"/>
                </a:p>
              </p:txBody>
            </p:sp>
            <p:sp>
              <p:nvSpPr>
                <p:cNvPr id="141" name="Freeform: Shape 140">
                  <a:extLst>
                    <a:ext uri="{FF2B5EF4-FFF2-40B4-BE49-F238E27FC236}">
                      <a16:creationId xmlns:a16="http://schemas.microsoft.com/office/drawing/2014/main" id="{844D15A0-AED1-39A0-4196-1E064EAD97AC}"/>
                    </a:ext>
                  </a:extLst>
                </p:cNvPr>
                <p:cNvSpPr/>
                <p:nvPr/>
              </p:nvSpPr>
              <p:spPr>
                <a:xfrm>
                  <a:off x="3525065" y="2489253"/>
                  <a:ext cx="535014" cy="943974"/>
                </a:xfrm>
                <a:custGeom>
                  <a:avLst/>
                  <a:gdLst>
                    <a:gd name="connsiteX0" fmla="*/ 412228 w 412228"/>
                    <a:gd name="connsiteY0" fmla="*/ 713986 h 713986"/>
                    <a:gd name="connsiteX1" fmla="*/ 15698 w 412228"/>
                    <a:gd name="connsiteY1" fmla="*/ 466882 h 713986"/>
                    <a:gd name="connsiteX2" fmla="*/ 15698 w 412228"/>
                    <a:gd name="connsiteY2" fmla="*/ 466882 h 713986"/>
                    <a:gd name="connsiteX3" fmla="*/ 0 w 412228"/>
                    <a:gd name="connsiteY3" fmla="*/ 0 h 713986"/>
                    <a:gd name="connsiteX4" fmla="*/ 325015 w 412228"/>
                    <a:gd name="connsiteY4" fmla="*/ 288385 h 713986"/>
                    <a:gd name="connsiteX5" fmla="*/ 325015 w 412228"/>
                    <a:gd name="connsiteY5" fmla="*/ 288385 h 713986"/>
                    <a:gd name="connsiteX6" fmla="*/ 412228 w 412228"/>
                    <a:gd name="connsiteY6" fmla="*/ 713986 h 713986"/>
                    <a:gd name="connsiteX7" fmla="*/ 19187 w 412228"/>
                    <a:gd name="connsiteY7" fmla="*/ 465138 h 713986"/>
                    <a:gd name="connsiteX8" fmla="*/ 407577 w 412228"/>
                    <a:gd name="connsiteY8" fmla="*/ 707590 h 713986"/>
                    <a:gd name="connsiteX9" fmla="*/ 322108 w 412228"/>
                    <a:gd name="connsiteY9" fmla="*/ 290130 h 713986"/>
                    <a:gd name="connsiteX10" fmla="*/ 3488 w 412228"/>
                    <a:gd name="connsiteY10" fmla="*/ 7558 h 713986"/>
                    <a:gd name="connsiteX11" fmla="*/ 19187 w 412228"/>
                    <a:gd name="connsiteY11" fmla="*/ 465138 h 71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2228" h="713986">
                      <a:moveTo>
                        <a:pt x="412228" y="713986"/>
                      </a:moveTo>
                      <a:lnTo>
                        <a:pt x="15698" y="466882"/>
                      </a:lnTo>
                      <a:lnTo>
                        <a:pt x="15698" y="466882"/>
                      </a:lnTo>
                      <a:cubicBezTo>
                        <a:pt x="15698" y="466882"/>
                        <a:pt x="0" y="0"/>
                        <a:pt x="0" y="0"/>
                      </a:cubicBezTo>
                      <a:lnTo>
                        <a:pt x="325015" y="288385"/>
                      </a:lnTo>
                      <a:lnTo>
                        <a:pt x="325015" y="288385"/>
                      </a:lnTo>
                      <a:cubicBezTo>
                        <a:pt x="325015" y="288385"/>
                        <a:pt x="412228" y="713986"/>
                        <a:pt x="412228" y="713986"/>
                      </a:cubicBezTo>
                      <a:close/>
                      <a:moveTo>
                        <a:pt x="19187" y="465138"/>
                      </a:moveTo>
                      <a:lnTo>
                        <a:pt x="407577" y="707590"/>
                      </a:lnTo>
                      <a:lnTo>
                        <a:pt x="322108" y="290130"/>
                      </a:lnTo>
                      <a:lnTo>
                        <a:pt x="3488" y="7558"/>
                      </a:lnTo>
                      <a:lnTo>
                        <a:pt x="19187" y="465138"/>
                      </a:lnTo>
                      <a:close/>
                    </a:path>
                  </a:pathLst>
                </a:custGeom>
                <a:solidFill>
                  <a:schemeClr val="bg1"/>
                </a:solidFill>
                <a:ln w="0" cap="flat">
                  <a:solidFill>
                    <a:srgbClr val="62889A"/>
                  </a:solidFill>
                  <a:prstDash val="solid"/>
                  <a:miter/>
                </a:ln>
              </p:spPr>
              <p:txBody>
                <a:bodyPr rtlCol="0" anchor="ctr"/>
                <a:lstStyle/>
                <a:p>
                  <a:endParaRPr lang="en-PH" dirty="0"/>
                </a:p>
              </p:txBody>
            </p:sp>
            <p:sp>
              <p:nvSpPr>
                <p:cNvPr id="142" name="Freeform: Shape 141">
                  <a:extLst>
                    <a:ext uri="{FF2B5EF4-FFF2-40B4-BE49-F238E27FC236}">
                      <a16:creationId xmlns:a16="http://schemas.microsoft.com/office/drawing/2014/main" id="{0489E9FB-AC40-FEE1-229A-E082885498DB}"/>
                    </a:ext>
                  </a:extLst>
                </p:cNvPr>
                <p:cNvSpPr/>
                <p:nvPr/>
              </p:nvSpPr>
              <p:spPr>
                <a:xfrm>
                  <a:off x="3525065" y="3424003"/>
                  <a:ext cx="535014" cy="944743"/>
                </a:xfrm>
                <a:custGeom>
                  <a:avLst/>
                  <a:gdLst>
                    <a:gd name="connsiteX0" fmla="*/ 0 w 412228"/>
                    <a:gd name="connsiteY0" fmla="*/ 714567 h 714567"/>
                    <a:gd name="connsiteX1" fmla="*/ 0 w 412228"/>
                    <a:gd name="connsiteY1" fmla="*/ 710498 h 714567"/>
                    <a:gd name="connsiteX2" fmla="*/ 15698 w 412228"/>
                    <a:gd name="connsiteY2" fmla="*/ 247104 h 714567"/>
                    <a:gd name="connsiteX3" fmla="*/ 412228 w 412228"/>
                    <a:gd name="connsiteY3" fmla="*/ 0 h 714567"/>
                    <a:gd name="connsiteX4" fmla="*/ 412228 w 412228"/>
                    <a:gd name="connsiteY4" fmla="*/ 3489 h 714567"/>
                    <a:gd name="connsiteX5" fmla="*/ 325015 w 412228"/>
                    <a:gd name="connsiteY5" fmla="*/ 425601 h 714567"/>
                    <a:gd name="connsiteX6" fmla="*/ 325015 w 412228"/>
                    <a:gd name="connsiteY6" fmla="*/ 425601 h 714567"/>
                    <a:gd name="connsiteX7" fmla="*/ 581 w 412228"/>
                    <a:gd name="connsiteY7" fmla="*/ 713986 h 714567"/>
                    <a:gd name="connsiteX8" fmla="*/ 19187 w 412228"/>
                    <a:gd name="connsiteY8" fmla="*/ 249430 h 714567"/>
                    <a:gd name="connsiteX9" fmla="*/ 3488 w 412228"/>
                    <a:gd name="connsiteY9" fmla="*/ 707009 h 714567"/>
                    <a:gd name="connsiteX10" fmla="*/ 322108 w 412228"/>
                    <a:gd name="connsiteY10" fmla="*/ 424438 h 714567"/>
                    <a:gd name="connsiteX11" fmla="*/ 407577 w 412228"/>
                    <a:gd name="connsiteY11" fmla="*/ 6977 h 714567"/>
                    <a:gd name="connsiteX12" fmla="*/ 19187 w 412228"/>
                    <a:gd name="connsiteY12" fmla="*/ 249430 h 714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12228" h="714567">
                      <a:moveTo>
                        <a:pt x="0" y="714567"/>
                      </a:moveTo>
                      <a:lnTo>
                        <a:pt x="0" y="710498"/>
                      </a:lnTo>
                      <a:cubicBezTo>
                        <a:pt x="0" y="710498"/>
                        <a:pt x="15698" y="247104"/>
                        <a:pt x="15698" y="247104"/>
                      </a:cubicBezTo>
                      <a:lnTo>
                        <a:pt x="412228" y="0"/>
                      </a:lnTo>
                      <a:lnTo>
                        <a:pt x="412228" y="3489"/>
                      </a:lnTo>
                      <a:cubicBezTo>
                        <a:pt x="412228" y="3489"/>
                        <a:pt x="325015" y="425601"/>
                        <a:pt x="325015" y="425601"/>
                      </a:cubicBezTo>
                      <a:lnTo>
                        <a:pt x="325015" y="425601"/>
                      </a:lnTo>
                      <a:cubicBezTo>
                        <a:pt x="325015" y="425601"/>
                        <a:pt x="581" y="713986"/>
                        <a:pt x="581" y="713986"/>
                      </a:cubicBezTo>
                      <a:close/>
                      <a:moveTo>
                        <a:pt x="19187" y="249430"/>
                      </a:moveTo>
                      <a:lnTo>
                        <a:pt x="3488" y="707009"/>
                      </a:lnTo>
                      <a:lnTo>
                        <a:pt x="322108" y="424438"/>
                      </a:lnTo>
                      <a:lnTo>
                        <a:pt x="407577" y="6977"/>
                      </a:lnTo>
                      <a:lnTo>
                        <a:pt x="19187" y="249430"/>
                      </a:lnTo>
                      <a:close/>
                    </a:path>
                  </a:pathLst>
                </a:custGeom>
                <a:solidFill>
                  <a:schemeClr val="bg1"/>
                </a:solidFill>
                <a:ln w="0" cap="flat">
                  <a:solidFill>
                    <a:srgbClr val="62889A"/>
                  </a:solidFill>
                  <a:prstDash val="solid"/>
                  <a:miter/>
                </a:ln>
              </p:spPr>
              <p:txBody>
                <a:bodyPr rtlCol="0" anchor="ctr"/>
                <a:lstStyle/>
                <a:p>
                  <a:endParaRPr lang="en-PH"/>
                </a:p>
              </p:txBody>
            </p:sp>
            <p:sp>
              <p:nvSpPr>
                <p:cNvPr id="143" name="Freeform: Shape 142">
                  <a:extLst>
                    <a:ext uri="{FF2B5EF4-FFF2-40B4-BE49-F238E27FC236}">
                      <a16:creationId xmlns:a16="http://schemas.microsoft.com/office/drawing/2014/main" id="{7C2A9400-CCBB-A641-8664-FED2FF6B22FB}"/>
                    </a:ext>
                  </a:extLst>
                </p:cNvPr>
                <p:cNvSpPr/>
                <p:nvPr/>
              </p:nvSpPr>
              <p:spPr>
                <a:xfrm>
                  <a:off x="2463338" y="4073563"/>
                  <a:ext cx="1070028" cy="471986"/>
                </a:xfrm>
                <a:custGeom>
                  <a:avLst/>
                  <a:gdLst>
                    <a:gd name="connsiteX0" fmla="*/ 411647 w 824456"/>
                    <a:gd name="connsiteY0" fmla="*/ 356993 h 356992"/>
                    <a:gd name="connsiteX1" fmla="*/ 411647 w 824456"/>
                    <a:gd name="connsiteY1" fmla="*/ 356993 h 356992"/>
                    <a:gd name="connsiteX2" fmla="*/ 0 w 824456"/>
                    <a:gd name="connsiteY2" fmla="*/ 219778 h 356992"/>
                    <a:gd name="connsiteX3" fmla="*/ 412228 w 824456"/>
                    <a:gd name="connsiteY3" fmla="*/ 0 h 356992"/>
                    <a:gd name="connsiteX4" fmla="*/ 412810 w 824456"/>
                    <a:gd name="connsiteY4" fmla="*/ 0 h 356992"/>
                    <a:gd name="connsiteX5" fmla="*/ 824456 w 824456"/>
                    <a:gd name="connsiteY5" fmla="*/ 219778 h 356992"/>
                    <a:gd name="connsiteX6" fmla="*/ 412228 w 824456"/>
                    <a:gd name="connsiteY6" fmla="*/ 356993 h 356992"/>
                    <a:gd name="connsiteX7" fmla="*/ 7558 w 824456"/>
                    <a:gd name="connsiteY7" fmla="*/ 219196 h 356992"/>
                    <a:gd name="connsiteX8" fmla="*/ 411647 w 824456"/>
                    <a:gd name="connsiteY8" fmla="*/ 353505 h 356992"/>
                    <a:gd name="connsiteX9" fmla="*/ 815735 w 824456"/>
                    <a:gd name="connsiteY9" fmla="*/ 219196 h 356992"/>
                    <a:gd name="connsiteX10" fmla="*/ 411647 w 824456"/>
                    <a:gd name="connsiteY10" fmla="*/ 4070 h 356992"/>
                    <a:gd name="connsiteX11" fmla="*/ 7558 w 824456"/>
                    <a:gd name="connsiteY11" fmla="*/ 219196 h 356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4456" h="356992">
                      <a:moveTo>
                        <a:pt x="411647" y="356993"/>
                      </a:moveTo>
                      <a:lnTo>
                        <a:pt x="411647" y="356993"/>
                      </a:lnTo>
                      <a:cubicBezTo>
                        <a:pt x="411647" y="356993"/>
                        <a:pt x="0" y="219778"/>
                        <a:pt x="0" y="219778"/>
                      </a:cubicBezTo>
                      <a:lnTo>
                        <a:pt x="412228" y="0"/>
                      </a:lnTo>
                      <a:lnTo>
                        <a:pt x="412810" y="0"/>
                      </a:lnTo>
                      <a:cubicBezTo>
                        <a:pt x="412810" y="0"/>
                        <a:pt x="824456" y="219778"/>
                        <a:pt x="824456" y="219778"/>
                      </a:cubicBezTo>
                      <a:lnTo>
                        <a:pt x="412228" y="356993"/>
                      </a:lnTo>
                      <a:close/>
                      <a:moveTo>
                        <a:pt x="7558" y="219196"/>
                      </a:moveTo>
                      <a:lnTo>
                        <a:pt x="411647" y="353505"/>
                      </a:lnTo>
                      <a:lnTo>
                        <a:pt x="815735" y="219196"/>
                      </a:lnTo>
                      <a:lnTo>
                        <a:pt x="411647" y="4070"/>
                      </a:lnTo>
                      <a:lnTo>
                        <a:pt x="7558" y="219196"/>
                      </a:lnTo>
                      <a:close/>
                    </a:path>
                  </a:pathLst>
                </a:custGeom>
                <a:solidFill>
                  <a:schemeClr val="bg1"/>
                </a:solidFill>
                <a:ln w="0" cap="flat">
                  <a:solidFill>
                    <a:srgbClr val="62889A"/>
                  </a:solidFill>
                  <a:prstDash val="solid"/>
                  <a:miter/>
                </a:ln>
              </p:spPr>
              <p:txBody>
                <a:bodyPr rtlCol="0" anchor="ctr"/>
                <a:lstStyle/>
                <a:p>
                  <a:endParaRPr lang="en-PH" dirty="0"/>
                </a:p>
              </p:txBody>
            </p:sp>
            <p:sp>
              <p:nvSpPr>
                <p:cNvPr id="144" name="Freeform: Shape 143">
                  <a:extLst>
                    <a:ext uri="{FF2B5EF4-FFF2-40B4-BE49-F238E27FC236}">
                      <a16:creationId xmlns:a16="http://schemas.microsoft.com/office/drawing/2014/main" id="{EDC799D4-57BD-8DF4-5C75-7BB012A6E99D}"/>
                    </a:ext>
                  </a:extLst>
                </p:cNvPr>
                <p:cNvSpPr/>
                <p:nvPr/>
              </p:nvSpPr>
              <p:spPr>
                <a:xfrm>
                  <a:off x="1935115" y="3424773"/>
                  <a:ext cx="535014" cy="943974"/>
                </a:xfrm>
                <a:custGeom>
                  <a:avLst/>
                  <a:gdLst>
                    <a:gd name="connsiteX0" fmla="*/ 412228 w 412228"/>
                    <a:gd name="connsiteY0" fmla="*/ 713986 h 713986"/>
                    <a:gd name="connsiteX1" fmla="*/ 87213 w 412228"/>
                    <a:gd name="connsiteY1" fmla="*/ 425601 h 713986"/>
                    <a:gd name="connsiteX2" fmla="*/ 87213 w 412228"/>
                    <a:gd name="connsiteY2" fmla="*/ 425601 h 713986"/>
                    <a:gd name="connsiteX3" fmla="*/ 0 w 412228"/>
                    <a:gd name="connsiteY3" fmla="*/ 0 h 713986"/>
                    <a:gd name="connsiteX4" fmla="*/ 396530 w 412228"/>
                    <a:gd name="connsiteY4" fmla="*/ 247104 h 713986"/>
                    <a:gd name="connsiteX5" fmla="*/ 396530 w 412228"/>
                    <a:gd name="connsiteY5" fmla="*/ 247104 h 713986"/>
                    <a:gd name="connsiteX6" fmla="*/ 412228 w 412228"/>
                    <a:gd name="connsiteY6" fmla="*/ 713986 h 713986"/>
                    <a:gd name="connsiteX7" fmla="*/ 90120 w 412228"/>
                    <a:gd name="connsiteY7" fmla="*/ 423857 h 713986"/>
                    <a:gd name="connsiteX8" fmla="*/ 408740 w 412228"/>
                    <a:gd name="connsiteY8" fmla="*/ 706428 h 713986"/>
                    <a:gd name="connsiteX9" fmla="*/ 393041 w 412228"/>
                    <a:gd name="connsiteY9" fmla="*/ 248849 h 713986"/>
                    <a:gd name="connsiteX10" fmla="*/ 4651 w 412228"/>
                    <a:gd name="connsiteY10" fmla="*/ 6396 h 713986"/>
                    <a:gd name="connsiteX11" fmla="*/ 90120 w 412228"/>
                    <a:gd name="connsiteY11" fmla="*/ 423857 h 71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2228" h="713986">
                      <a:moveTo>
                        <a:pt x="412228" y="713986"/>
                      </a:moveTo>
                      <a:lnTo>
                        <a:pt x="87213" y="425601"/>
                      </a:lnTo>
                      <a:lnTo>
                        <a:pt x="87213" y="425601"/>
                      </a:lnTo>
                      <a:cubicBezTo>
                        <a:pt x="87213" y="425601"/>
                        <a:pt x="0" y="0"/>
                        <a:pt x="0" y="0"/>
                      </a:cubicBezTo>
                      <a:lnTo>
                        <a:pt x="396530" y="247104"/>
                      </a:lnTo>
                      <a:lnTo>
                        <a:pt x="396530" y="247104"/>
                      </a:lnTo>
                      <a:cubicBezTo>
                        <a:pt x="396530" y="247104"/>
                        <a:pt x="412228" y="713986"/>
                        <a:pt x="412228" y="713986"/>
                      </a:cubicBezTo>
                      <a:close/>
                      <a:moveTo>
                        <a:pt x="90120" y="423857"/>
                      </a:moveTo>
                      <a:lnTo>
                        <a:pt x="408740" y="706428"/>
                      </a:lnTo>
                      <a:lnTo>
                        <a:pt x="393041" y="248849"/>
                      </a:lnTo>
                      <a:lnTo>
                        <a:pt x="4651" y="6396"/>
                      </a:lnTo>
                      <a:lnTo>
                        <a:pt x="90120" y="423857"/>
                      </a:lnTo>
                      <a:close/>
                    </a:path>
                  </a:pathLst>
                </a:custGeom>
                <a:solidFill>
                  <a:schemeClr val="bg1"/>
                </a:solidFill>
                <a:ln w="0" cap="flat">
                  <a:solidFill>
                    <a:srgbClr val="62889A"/>
                  </a:solidFill>
                  <a:prstDash val="solid"/>
                  <a:miter/>
                </a:ln>
              </p:spPr>
              <p:txBody>
                <a:bodyPr rtlCol="0" anchor="ctr"/>
                <a:lstStyle/>
                <a:p>
                  <a:endParaRPr lang="en-PH"/>
                </a:p>
              </p:txBody>
            </p:sp>
            <p:sp>
              <p:nvSpPr>
                <p:cNvPr id="145" name="Freeform: Shape 144">
                  <a:extLst>
                    <a:ext uri="{FF2B5EF4-FFF2-40B4-BE49-F238E27FC236}">
                      <a16:creationId xmlns:a16="http://schemas.microsoft.com/office/drawing/2014/main" id="{BCD832C8-2669-3C9C-1F5A-D1987E5FF0F3}"/>
                    </a:ext>
                  </a:extLst>
                </p:cNvPr>
                <p:cNvSpPr/>
                <p:nvPr/>
              </p:nvSpPr>
              <p:spPr>
                <a:xfrm>
                  <a:off x="1933606" y="2490023"/>
                  <a:ext cx="535014" cy="943974"/>
                </a:xfrm>
                <a:custGeom>
                  <a:avLst/>
                  <a:gdLst>
                    <a:gd name="connsiteX0" fmla="*/ 581 w 412228"/>
                    <a:gd name="connsiteY0" fmla="*/ 713986 h 713986"/>
                    <a:gd name="connsiteX1" fmla="*/ 87795 w 412228"/>
                    <a:gd name="connsiteY1" fmla="*/ 288385 h 713986"/>
                    <a:gd name="connsiteX2" fmla="*/ 87795 w 412228"/>
                    <a:gd name="connsiteY2" fmla="*/ 288385 h 713986"/>
                    <a:gd name="connsiteX3" fmla="*/ 412228 w 412228"/>
                    <a:gd name="connsiteY3" fmla="*/ 0 h 713986"/>
                    <a:gd name="connsiteX4" fmla="*/ 396530 w 412228"/>
                    <a:gd name="connsiteY4" fmla="*/ 466882 h 713986"/>
                    <a:gd name="connsiteX5" fmla="*/ 0 w 412228"/>
                    <a:gd name="connsiteY5" fmla="*/ 713986 h 713986"/>
                    <a:gd name="connsiteX6" fmla="*/ 90702 w 412228"/>
                    <a:gd name="connsiteY6" fmla="*/ 289548 h 713986"/>
                    <a:gd name="connsiteX7" fmla="*/ 5233 w 412228"/>
                    <a:gd name="connsiteY7" fmla="*/ 707009 h 713986"/>
                    <a:gd name="connsiteX8" fmla="*/ 393623 w 412228"/>
                    <a:gd name="connsiteY8" fmla="*/ 464556 h 713986"/>
                    <a:gd name="connsiteX9" fmla="*/ 409321 w 412228"/>
                    <a:gd name="connsiteY9" fmla="*/ 6977 h 713986"/>
                    <a:gd name="connsiteX10" fmla="*/ 90702 w 412228"/>
                    <a:gd name="connsiteY10" fmla="*/ 289548 h 71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2228" h="713986">
                      <a:moveTo>
                        <a:pt x="581" y="713986"/>
                      </a:moveTo>
                      <a:lnTo>
                        <a:pt x="87795" y="288385"/>
                      </a:lnTo>
                      <a:lnTo>
                        <a:pt x="87795" y="288385"/>
                      </a:lnTo>
                      <a:cubicBezTo>
                        <a:pt x="87795" y="288385"/>
                        <a:pt x="412228" y="0"/>
                        <a:pt x="412228" y="0"/>
                      </a:cubicBezTo>
                      <a:lnTo>
                        <a:pt x="396530" y="466882"/>
                      </a:lnTo>
                      <a:lnTo>
                        <a:pt x="0" y="713986"/>
                      </a:lnTo>
                      <a:close/>
                      <a:moveTo>
                        <a:pt x="90702" y="289548"/>
                      </a:moveTo>
                      <a:lnTo>
                        <a:pt x="5233" y="707009"/>
                      </a:lnTo>
                      <a:lnTo>
                        <a:pt x="393623" y="464556"/>
                      </a:lnTo>
                      <a:lnTo>
                        <a:pt x="409321" y="6977"/>
                      </a:lnTo>
                      <a:lnTo>
                        <a:pt x="90702" y="289548"/>
                      </a:lnTo>
                      <a:close/>
                    </a:path>
                  </a:pathLst>
                </a:custGeom>
                <a:solidFill>
                  <a:schemeClr val="bg1"/>
                </a:solidFill>
                <a:ln w="0" cap="flat">
                  <a:solidFill>
                    <a:srgbClr val="62889A"/>
                  </a:solidFill>
                  <a:prstDash val="solid"/>
                  <a:miter/>
                </a:ln>
              </p:spPr>
              <p:txBody>
                <a:bodyPr rtlCol="0" anchor="ctr"/>
                <a:lstStyle/>
                <a:p>
                  <a:endParaRPr lang="en-PH" dirty="0"/>
                </a:p>
              </p:txBody>
            </p:sp>
            <p:sp>
              <p:nvSpPr>
                <p:cNvPr id="146" name="Freeform: Shape 145">
                  <a:extLst>
                    <a:ext uri="{FF2B5EF4-FFF2-40B4-BE49-F238E27FC236}">
                      <a16:creationId xmlns:a16="http://schemas.microsoft.com/office/drawing/2014/main" id="{64F9FA66-0FCC-5846-B790-DE5D53131579}"/>
                    </a:ext>
                  </a:extLst>
                </p:cNvPr>
                <p:cNvSpPr/>
                <p:nvPr/>
              </p:nvSpPr>
              <p:spPr>
                <a:xfrm>
                  <a:off x="2966658" y="2284009"/>
                  <a:ext cx="60367" cy="61496"/>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048"/>
                        <a:pt x="36048" y="46514"/>
                        <a:pt x="23257" y="46514"/>
                      </a:cubicBezTo>
                      <a:cubicBezTo>
                        <a:pt x="10466" y="46514"/>
                        <a:pt x="0" y="36048"/>
                        <a:pt x="0" y="23257"/>
                      </a:cubicBezTo>
                      <a:cubicBezTo>
                        <a:pt x="0" y="10466"/>
                        <a:pt x="10466" y="0"/>
                        <a:pt x="23257" y="0"/>
                      </a:cubicBezTo>
                      <a:cubicBezTo>
                        <a:pt x="36048" y="0"/>
                        <a:pt x="46514" y="10466"/>
                        <a:pt x="46514" y="232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47" name="Freeform: Shape 146">
                  <a:extLst>
                    <a:ext uri="{FF2B5EF4-FFF2-40B4-BE49-F238E27FC236}">
                      <a16:creationId xmlns:a16="http://schemas.microsoft.com/office/drawing/2014/main" id="{652603B0-F14A-D57C-FA97-ECE6C7BDF062}"/>
                    </a:ext>
                  </a:extLst>
                </p:cNvPr>
                <p:cNvSpPr/>
                <p:nvPr/>
              </p:nvSpPr>
              <p:spPr>
                <a:xfrm>
                  <a:off x="2436926" y="2463886"/>
                  <a:ext cx="60367" cy="61496"/>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048"/>
                        <a:pt x="36048" y="46514"/>
                        <a:pt x="23257" y="46514"/>
                      </a:cubicBezTo>
                      <a:cubicBezTo>
                        <a:pt x="10466" y="46514"/>
                        <a:pt x="0" y="36048"/>
                        <a:pt x="0" y="23257"/>
                      </a:cubicBezTo>
                      <a:cubicBezTo>
                        <a:pt x="0" y="10466"/>
                        <a:pt x="10466" y="0"/>
                        <a:pt x="23257" y="0"/>
                      </a:cubicBezTo>
                      <a:cubicBezTo>
                        <a:pt x="36048" y="0"/>
                        <a:pt x="46514" y="10466"/>
                        <a:pt x="46514" y="232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48" name="Freeform: Shape 147">
                  <a:extLst>
                    <a:ext uri="{FF2B5EF4-FFF2-40B4-BE49-F238E27FC236}">
                      <a16:creationId xmlns:a16="http://schemas.microsoft.com/office/drawing/2014/main" id="{196F780E-56E6-0C1C-2943-FE8F53B138D0}"/>
                    </a:ext>
                  </a:extLst>
                </p:cNvPr>
                <p:cNvSpPr/>
                <p:nvPr/>
              </p:nvSpPr>
              <p:spPr>
                <a:xfrm>
                  <a:off x="3915024" y="2841147"/>
                  <a:ext cx="59956" cy="61077"/>
                </a:xfrm>
                <a:custGeom>
                  <a:avLst/>
                  <a:gdLst>
                    <a:gd name="connsiteX0" fmla="*/ 34436 w 46196"/>
                    <a:gd name="connsiteY0" fmla="*/ 43157 h 46196"/>
                    <a:gd name="connsiteX1" fmla="*/ 3039 w 46196"/>
                    <a:gd name="connsiteY1" fmla="*/ 34436 h 46196"/>
                    <a:gd name="connsiteX2" fmla="*/ 11761 w 46196"/>
                    <a:gd name="connsiteY2" fmla="*/ 3039 h 46196"/>
                    <a:gd name="connsiteX3" fmla="*/ 43158 w 46196"/>
                    <a:gd name="connsiteY3" fmla="*/ 11761 h 46196"/>
                    <a:gd name="connsiteX4" fmla="*/ 34436 w 46196"/>
                    <a:gd name="connsiteY4" fmla="*/ 43157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96" h="46196">
                      <a:moveTo>
                        <a:pt x="34436" y="43157"/>
                      </a:moveTo>
                      <a:cubicBezTo>
                        <a:pt x="23389" y="49553"/>
                        <a:pt x="9435" y="45483"/>
                        <a:pt x="3039" y="34436"/>
                      </a:cubicBezTo>
                      <a:cubicBezTo>
                        <a:pt x="-3356" y="23389"/>
                        <a:pt x="714" y="9435"/>
                        <a:pt x="11761" y="3039"/>
                      </a:cubicBezTo>
                      <a:cubicBezTo>
                        <a:pt x="22808" y="-3356"/>
                        <a:pt x="36762" y="714"/>
                        <a:pt x="43158" y="11761"/>
                      </a:cubicBezTo>
                      <a:cubicBezTo>
                        <a:pt x="49553" y="22808"/>
                        <a:pt x="45483" y="36762"/>
                        <a:pt x="34436" y="431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49" name="Freeform: Shape 148">
                  <a:extLst>
                    <a:ext uri="{FF2B5EF4-FFF2-40B4-BE49-F238E27FC236}">
                      <a16:creationId xmlns:a16="http://schemas.microsoft.com/office/drawing/2014/main" id="{FC63B681-3196-CD71-BD6C-A21E85F21290}"/>
                    </a:ext>
                  </a:extLst>
                </p:cNvPr>
                <p:cNvSpPr/>
                <p:nvPr/>
              </p:nvSpPr>
              <p:spPr>
                <a:xfrm>
                  <a:off x="3497728" y="2463711"/>
                  <a:ext cx="59956" cy="61077"/>
                </a:xfrm>
                <a:custGeom>
                  <a:avLst/>
                  <a:gdLst>
                    <a:gd name="connsiteX0" fmla="*/ 34436 w 46196"/>
                    <a:gd name="connsiteY0" fmla="*/ 43157 h 46196"/>
                    <a:gd name="connsiteX1" fmla="*/ 3039 w 46196"/>
                    <a:gd name="connsiteY1" fmla="*/ 34436 h 46196"/>
                    <a:gd name="connsiteX2" fmla="*/ 11761 w 46196"/>
                    <a:gd name="connsiteY2" fmla="*/ 3039 h 46196"/>
                    <a:gd name="connsiteX3" fmla="*/ 43158 w 46196"/>
                    <a:gd name="connsiteY3" fmla="*/ 11761 h 46196"/>
                    <a:gd name="connsiteX4" fmla="*/ 34436 w 46196"/>
                    <a:gd name="connsiteY4" fmla="*/ 43157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96" h="46196">
                      <a:moveTo>
                        <a:pt x="34436" y="43157"/>
                      </a:moveTo>
                      <a:cubicBezTo>
                        <a:pt x="23389" y="49553"/>
                        <a:pt x="9435" y="45483"/>
                        <a:pt x="3039" y="34436"/>
                      </a:cubicBezTo>
                      <a:cubicBezTo>
                        <a:pt x="-3356" y="23389"/>
                        <a:pt x="714" y="9435"/>
                        <a:pt x="11761" y="3039"/>
                      </a:cubicBezTo>
                      <a:cubicBezTo>
                        <a:pt x="22808" y="-3356"/>
                        <a:pt x="36762" y="714"/>
                        <a:pt x="43158" y="11761"/>
                      </a:cubicBezTo>
                      <a:cubicBezTo>
                        <a:pt x="49553" y="22808"/>
                        <a:pt x="45483" y="36762"/>
                        <a:pt x="34436" y="431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0" name="Freeform: Shape 149">
                  <a:extLst>
                    <a:ext uri="{FF2B5EF4-FFF2-40B4-BE49-F238E27FC236}">
                      <a16:creationId xmlns:a16="http://schemas.microsoft.com/office/drawing/2014/main" id="{DD4119BA-2403-1E57-2389-4226FC289A97}"/>
                    </a:ext>
                  </a:extLst>
                </p:cNvPr>
                <p:cNvSpPr/>
                <p:nvPr/>
              </p:nvSpPr>
              <p:spPr>
                <a:xfrm>
                  <a:off x="3914269" y="3955775"/>
                  <a:ext cx="59621" cy="61077"/>
                </a:xfrm>
                <a:custGeom>
                  <a:avLst/>
                  <a:gdLst>
                    <a:gd name="connsiteX0" fmla="*/ 11761 w 45938"/>
                    <a:gd name="connsiteY0" fmla="*/ 43158 h 46196"/>
                    <a:gd name="connsiteX1" fmla="*/ 3039 w 45938"/>
                    <a:gd name="connsiteY1" fmla="*/ 11761 h 46196"/>
                    <a:gd name="connsiteX2" fmla="*/ 34436 w 45938"/>
                    <a:gd name="connsiteY2" fmla="*/ 3039 h 46196"/>
                    <a:gd name="connsiteX3" fmla="*/ 43157 w 45938"/>
                    <a:gd name="connsiteY3" fmla="*/ 34436 h 46196"/>
                    <a:gd name="connsiteX4" fmla="*/ 11761 w 45938"/>
                    <a:gd name="connsiteY4" fmla="*/ 43158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8" h="46196">
                      <a:moveTo>
                        <a:pt x="11761" y="43158"/>
                      </a:moveTo>
                      <a:cubicBezTo>
                        <a:pt x="714" y="36762"/>
                        <a:pt x="-3356" y="22808"/>
                        <a:pt x="3039" y="11761"/>
                      </a:cubicBezTo>
                      <a:cubicBezTo>
                        <a:pt x="9435" y="714"/>
                        <a:pt x="23389" y="-3356"/>
                        <a:pt x="34436" y="3039"/>
                      </a:cubicBezTo>
                      <a:cubicBezTo>
                        <a:pt x="45483" y="9435"/>
                        <a:pt x="48972" y="23389"/>
                        <a:pt x="43157" y="34436"/>
                      </a:cubicBezTo>
                      <a:cubicBezTo>
                        <a:pt x="36762" y="45483"/>
                        <a:pt x="22808" y="49553"/>
                        <a:pt x="11761" y="43158"/>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1" name="Freeform: Shape 150">
                  <a:extLst>
                    <a:ext uri="{FF2B5EF4-FFF2-40B4-BE49-F238E27FC236}">
                      <a16:creationId xmlns:a16="http://schemas.microsoft.com/office/drawing/2014/main" id="{F6B0C73A-4A67-C4DA-02BD-796AB208999A}"/>
                    </a:ext>
                  </a:extLst>
                </p:cNvPr>
                <p:cNvSpPr/>
                <p:nvPr/>
              </p:nvSpPr>
              <p:spPr>
                <a:xfrm>
                  <a:off x="4026706" y="3398461"/>
                  <a:ext cx="59621" cy="61077"/>
                </a:xfrm>
                <a:custGeom>
                  <a:avLst/>
                  <a:gdLst>
                    <a:gd name="connsiteX0" fmla="*/ 11761 w 45938"/>
                    <a:gd name="connsiteY0" fmla="*/ 43157 h 46196"/>
                    <a:gd name="connsiteX1" fmla="*/ 3039 w 45938"/>
                    <a:gd name="connsiteY1" fmla="*/ 11761 h 46196"/>
                    <a:gd name="connsiteX2" fmla="*/ 34436 w 45938"/>
                    <a:gd name="connsiteY2" fmla="*/ 3039 h 46196"/>
                    <a:gd name="connsiteX3" fmla="*/ 43157 w 45938"/>
                    <a:gd name="connsiteY3" fmla="*/ 34436 h 46196"/>
                    <a:gd name="connsiteX4" fmla="*/ 11761 w 45938"/>
                    <a:gd name="connsiteY4" fmla="*/ 43157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8" h="46196">
                      <a:moveTo>
                        <a:pt x="11761" y="43157"/>
                      </a:moveTo>
                      <a:cubicBezTo>
                        <a:pt x="714" y="36762"/>
                        <a:pt x="-3356" y="22808"/>
                        <a:pt x="3039" y="11761"/>
                      </a:cubicBezTo>
                      <a:cubicBezTo>
                        <a:pt x="9435" y="714"/>
                        <a:pt x="23389" y="-3356"/>
                        <a:pt x="34436" y="3039"/>
                      </a:cubicBezTo>
                      <a:cubicBezTo>
                        <a:pt x="45483" y="9435"/>
                        <a:pt x="48972" y="23389"/>
                        <a:pt x="43157" y="34436"/>
                      </a:cubicBezTo>
                      <a:cubicBezTo>
                        <a:pt x="36762" y="45483"/>
                        <a:pt x="22808" y="49553"/>
                        <a:pt x="11761" y="431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2" name="Freeform: Shape 151">
                  <a:extLst>
                    <a:ext uri="{FF2B5EF4-FFF2-40B4-BE49-F238E27FC236}">
                      <a16:creationId xmlns:a16="http://schemas.microsoft.com/office/drawing/2014/main" id="{0880FD08-1888-57EB-A5EA-7546B933FECE}"/>
                    </a:ext>
                  </a:extLst>
                </p:cNvPr>
                <p:cNvSpPr/>
                <p:nvPr/>
              </p:nvSpPr>
              <p:spPr>
                <a:xfrm>
                  <a:off x="2967413" y="4512496"/>
                  <a:ext cx="60367" cy="61496"/>
                </a:xfrm>
                <a:custGeom>
                  <a:avLst/>
                  <a:gdLst>
                    <a:gd name="connsiteX0" fmla="*/ 0 w 46513"/>
                    <a:gd name="connsiteY0" fmla="*/ 23257 h 46513"/>
                    <a:gd name="connsiteX1" fmla="*/ 23257 w 46513"/>
                    <a:gd name="connsiteY1" fmla="*/ 0 h 46513"/>
                    <a:gd name="connsiteX2" fmla="*/ 46514 w 46513"/>
                    <a:gd name="connsiteY2" fmla="*/ 23257 h 46513"/>
                    <a:gd name="connsiteX3" fmla="*/ 23257 w 46513"/>
                    <a:gd name="connsiteY3" fmla="*/ 46514 h 46513"/>
                    <a:gd name="connsiteX4" fmla="*/ 0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0" y="23257"/>
                      </a:moveTo>
                      <a:cubicBezTo>
                        <a:pt x="0" y="10466"/>
                        <a:pt x="10466" y="0"/>
                        <a:pt x="23257" y="0"/>
                      </a:cubicBezTo>
                      <a:cubicBezTo>
                        <a:pt x="36048" y="0"/>
                        <a:pt x="46514" y="10466"/>
                        <a:pt x="46514" y="23257"/>
                      </a:cubicBezTo>
                      <a:cubicBezTo>
                        <a:pt x="46514" y="36048"/>
                        <a:pt x="36048" y="46514"/>
                        <a:pt x="23257" y="46514"/>
                      </a:cubicBezTo>
                      <a:cubicBezTo>
                        <a:pt x="10466" y="46514"/>
                        <a:pt x="0" y="36048"/>
                        <a:pt x="0" y="232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3" name="Freeform: Shape 152">
                  <a:extLst>
                    <a:ext uri="{FF2B5EF4-FFF2-40B4-BE49-F238E27FC236}">
                      <a16:creationId xmlns:a16="http://schemas.microsoft.com/office/drawing/2014/main" id="{CE9D4BCD-52E2-0199-A45D-CAF44390AAC0}"/>
                    </a:ext>
                  </a:extLst>
                </p:cNvPr>
                <p:cNvSpPr/>
                <p:nvPr/>
              </p:nvSpPr>
              <p:spPr>
                <a:xfrm>
                  <a:off x="3497145" y="4333385"/>
                  <a:ext cx="60367" cy="61496"/>
                </a:xfrm>
                <a:custGeom>
                  <a:avLst/>
                  <a:gdLst>
                    <a:gd name="connsiteX0" fmla="*/ 0 w 46513"/>
                    <a:gd name="connsiteY0" fmla="*/ 23257 h 46513"/>
                    <a:gd name="connsiteX1" fmla="*/ 23257 w 46513"/>
                    <a:gd name="connsiteY1" fmla="*/ 0 h 46513"/>
                    <a:gd name="connsiteX2" fmla="*/ 46514 w 46513"/>
                    <a:gd name="connsiteY2" fmla="*/ 23257 h 46513"/>
                    <a:gd name="connsiteX3" fmla="*/ 23257 w 46513"/>
                    <a:gd name="connsiteY3" fmla="*/ 46514 h 46513"/>
                    <a:gd name="connsiteX4" fmla="*/ 0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0" y="23257"/>
                      </a:moveTo>
                      <a:cubicBezTo>
                        <a:pt x="0" y="10466"/>
                        <a:pt x="10466" y="0"/>
                        <a:pt x="23257" y="0"/>
                      </a:cubicBezTo>
                      <a:cubicBezTo>
                        <a:pt x="36048" y="0"/>
                        <a:pt x="46514" y="10466"/>
                        <a:pt x="46514" y="23257"/>
                      </a:cubicBezTo>
                      <a:cubicBezTo>
                        <a:pt x="46514" y="36048"/>
                        <a:pt x="36048" y="46514"/>
                        <a:pt x="23257" y="46514"/>
                      </a:cubicBezTo>
                      <a:cubicBezTo>
                        <a:pt x="10466" y="46514"/>
                        <a:pt x="0" y="36048"/>
                        <a:pt x="0" y="23257"/>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4" name="Freeform: Shape 153">
                  <a:extLst>
                    <a:ext uri="{FF2B5EF4-FFF2-40B4-BE49-F238E27FC236}">
                      <a16:creationId xmlns:a16="http://schemas.microsoft.com/office/drawing/2014/main" id="{9182BB80-366C-7F32-CEBB-0F71A4B1B630}"/>
                    </a:ext>
                  </a:extLst>
                </p:cNvPr>
                <p:cNvSpPr/>
                <p:nvPr/>
              </p:nvSpPr>
              <p:spPr>
                <a:xfrm>
                  <a:off x="2019459" y="3955775"/>
                  <a:ext cx="59956" cy="61077"/>
                </a:xfrm>
                <a:custGeom>
                  <a:avLst/>
                  <a:gdLst>
                    <a:gd name="connsiteX0" fmla="*/ 11761 w 46196"/>
                    <a:gd name="connsiteY0" fmla="*/ 3039 h 46196"/>
                    <a:gd name="connsiteX1" fmla="*/ 43157 w 46196"/>
                    <a:gd name="connsiteY1" fmla="*/ 11761 h 46196"/>
                    <a:gd name="connsiteX2" fmla="*/ 34436 w 46196"/>
                    <a:gd name="connsiteY2" fmla="*/ 43158 h 46196"/>
                    <a:gd name="connsiteX3" fmla="*/ 3039 w 46196"/>
                    <a:gd name="connsiteY3" fmla="*/ 34436 h 46196"/>
                    <a:gd name="connsiteX4" fmla="*/ 11761 w 46196"/>
                    <a:gd name="connsiteY4" fmla="*/ 3039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96" h="46196">
                      <a:moveTo>
                        <a:pt x="11761" y="3039"/>
                      </a:moveTo>
                      <a:cubicBezTo>
                        <a:pt x="22808" y="-3356"/>
                        <a:pt x="36762" y="714"/>
                        <a:pt x="43157" y="11761"/>
                      </a:cubicBezTo>
                      <a:cubicBezTo>
                        <a:pt x="49553" y="22808"/>
                        <a:pt x="45483" y="36762"/>
                        <a:pt x="34436" y="43158"/>
                      </a:cubicBezTo>
                      <a:cubicBezTo>
                        <a:pt x="23389" y="49553"/>
                        <a:pt x="9435" y="45483"/>
                        <a:pt x="3039" y="34436"/>
                      </a:cubicBezTo>
                      <a:cubicBezTo>
                        <a:pt x="-3356" y="23389"/>
                        <a:pt x="714" y="9435"/>
                        <a:pt x="11761" y="3039"/>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5" name="Freeform: Shape 154">
                  <a:extLst>
                    <a:ext uri="{FF2B5EF4-FFF2-40B4-BE49-F238E27FC236}">
                      <a16:creationId xmlns:a16="http://schemas.microsoft.com/office/drawing/2014/main" id="{1EF2C052-E435-FB77-927C-E8BEA0C93C69}"/>
                    </a:ext>
                  </a:extLst>
                </p:cNvPr>
                <p:cNvSpPr/>
                <p:nvPr/>
              </p:nvSpPr>
              <p:spPr>
                <a:xfrm>
                  <a:off x="2436755" y="4333211"/>
                  <a:ext cx="59956" cy="61077"/>
                </a:xfrm>
                <a:custGeom>
                  <a:avLst/>
                  <a:gdLst>
                    <a:gd name="connsiteX0" fmla="*/ 11761 w 46196"/>
                    <a:gd name="connsiteY0" fmla="*/ 3039 h 46196"/>
                    <a:gd name="connsiteX1" fmla="*/ 43157 w 46196"/>
                    <a:gd name="connsiteY1" fmla="*/ 11761 h 46196"/>
                    <a:gd name="connsiteX2" fmla="*/ 34436 w 46196"/>
                    <a:gd name="connsiteY2" fmla="*/ 43158 h 46196"/>
                    <a:gd name="connsiteX3" fmla="*/ 3039 w 46196"/>
                    <a:gd name="connsiteY3" fmla="*/ 34436 h 46196"/>
                    <a:gd name="connsiteX4" fmla="*/ 11761 w 46196"/>
                    <a:gd name="connsiteY4" fmla="*/ 3039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96" h="46196">
                      <a:moveTo>
                        <a:pt x="11761" y="3039"/>
                      </a:moveTo>
                      <a:cubicBezTo>
                        <a:pt x="22808" y="-3356"/>
                        <a:pt x="36762" y="714"/>
                        <a:pt x="43157" y="11761"/>
                      </a:cubicBezTo>
                      <a:cubicBezTo>
                        <a:pt x="49553" y="22808"/>
                        <a:pt x="45483" y="36762"/>
                        <a:pt x="34436" y="43158"/>
                      </a:cubicBezTo>
                      <a:cubicBezTo>
                        <a:pt x="23389" y="49553"/>
                        <a:pt x="9435" y="45483"/>
                        <a:pt x="3039" y="34436"/>
                      </a:cubicBezTo>
                      <a:cubicBezTo>
                        <a:pt x="-3356" y="23389"/>
                        <a:pt x="714" y="9435"/>
                        <a:pt x="11761" y="3039"/>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6" name="Freeform: Shape 155">
                  <a:extLst>
                    <a:ext uri="{FF2B5EF4-FFF2-40B4-BE49-F238E27FC236}">
                      <a16:creationId xmlns:a16="http://schemas.microsoft.com/office/drawing/2014/main" id="{C1F27897-C5E1-0E59-29B2-5A507F70CFE4}"/>
                    </a:ext>
                  </a:extLst>
                </p:cNvPr>
                <p:cNvSpPr/>
                <p:nvPr/>
              </p:nvSpPr>
              <p:spPr>
                <a:xfrm>
                  <a:off x="2020548" y="2841488"/>
                  <a:ext cx="59286" cy="60394"/>
                </a:xfrm>
                <a:custGeom>
                  <a:avLst/>
                  <a:gdLst>
                    <a:gd name="connsiteX0" fmla="*/ 34178 w 45680"/>
                    <a:gd name="connsiteY0" fmla="*/ 2781 h 45680"/>
                    <a:gd name="connsiteX1" fmla="*/ 42899 w 45680"/>
                    <a:gd name="connsiteY1" fmla="*/ 34178 h 45680"/>
                    <a:gd name="connsiteX2" fmla="*/ 11502 w 45680"/>
                    <a:gd name="connsiteY2" fmla="*/ 42899 h 45680"/>
                    <a:gd name="connsiteX3" fmla="*/ 2781 w 45680"/>
                    <a:gd name="connsiteY3" fmla="*/ 11502 h 45680"/>
                    <a:gd name="connsiteX4" fmla="*/ 34178 w 45680"/>
                    <a:gd name="connsiteY4" fmla="*/ 2781 h 45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80" h="45680">
                      <a:moveTo>
                        <a:pt x="34178" y="2781"/>
                      </a:moveTo>
                      <a:cubicBezTo>
                        <a:pt x="45225" y="9177"/>
                        <a:pt x="48713" y="23131"/>
                        <a:pt x="42899" y="34178"/>
                      </a:cubicBezTo>
                      <a:cubicBezTo>
                        <a:pt x="36504" y="45225"/>
                        <a:pt x="22549" y="48713"/>
                        <a:pt x="11502" y="42899"/>
                      </a:cubicBezTo>
                      <a:cubicBezTo>
                        <a:pt x="455" y="37085"/>
                        <a:pt x="-3033" y="22549"/>
                        <a:pt x="2781" y="11502"/>
                      </a:cubicBezTo>
                      <a:cubicBezTo>
                        <a:pt x="9177" y="455"/>
                        <a:pt x="23131" y="-3033"/>
                        <a:pt x="34178" y="2781"/>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7" name="Freeform: Shape 156">
                  <a:extLst>
                    <a:ext uri="{FF2B5EF4-FFF2-40B4-BE49-F238E27FC236}">
                      <a16:creationId xmlns:a16="http://schemas.microsoft.com/office/drawing/2014/main" id="{45304072-1F2E-5C4E-E839-F973509C54E7}"/>
                    </a:ext>
                  </a:extLst>
                </p:cNvPr>
                <p:cNvSpPr/>
                <p:nvPr/>
              </p:nvSpPr>
              <p:spPr>
                <a:xfrm>
                  <a:off x="1908112" y="3398461"/>
                  <a:ext cx="59286" cy="61077"/>
                </a:xfrm>
                <a:custGeom>
                  <a:avLst/>
                  <a:gdLst>
                    <a:gd name="connsiteX0" fmla="*/ 34178 w 45680"/>
                    <a:gd name="connsiteY0" fmla="*/ 3039 h 46196"/>
                    <a:gd name="connsiteX1" fmla="*/ 42899 w 45680"/>
                    <a:gd name="connsiteY1" fmla="*/ 34436 h 46196"/>
                    <a:gd name="connsiteX2" fmla="*/ 11502 w 45680"/>
                    <a:gd name="connsiteY2" fmla="*/ 43157 h 46196"/>
                    <a:gd name="connsiteX3" fmla="*/ 2781 w 45680"/>
                    <a:gd name="connsiteY3" fmla="*/ 11761 h 46196"/>
                    <a:gd name="connsiteX4" fmla="*/ 34178 w 45680"/>
                    <a:gd name="connsiteY4" fmla="*/ 3039 h 46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80" h="46196">
                      <a:moveTo>
                        <a:pt x="34178" y="3039"/>
                      </a:moveTo>
                      <a:cubicBezTo>
                        <a:pt x="45225" y="9435"/>
                        <a:pt x="48713" y="23389"/>
                        <a:pt x="42899" y="34436"/>
                      </a:cubicBezTo>
                      <a:cubicBezTo>
                        <a:pt x="36504" y="45483"/>
                        <a:pt x="22549" y="49553"/>
                        <a:pt x="11502" y="43157"/>
                      </a:cubicBezTo>
                      <a:cubicBezTo>
                        <a:pt x="455" y="36762"/>
                        <a:pt x="-3033" y="22808"/>
                        <a:pt x="2781" y="11761"/>
                      </a:cubicBezTo>
                      <a:cubicBezTo>
                        <a:pt x="9177" y="714"/>
                        <a:pt x="23131" y="-3356"/>
                        <a:pt x="34178" y="3039"/>
                      </a:cubicBezTo>
                      <a:close/>
                    </a:path>
                  </a:pathLst>
                </a:custGeom>
                <a:solidFill>
                  <a:schemeClr val="bg1"/>
                </a:solidFill>
                <a:ln w="0" cap="flat">
                  <a:solidFill>
                    <a:srgbClr val="0D425C"/>
                  </a:solidFill>
                  <a:prstDash val="solid"/>
                  <a:miter/>
                </a:ln>
              </p:spPr>
              <p:txBody>
                <a:bodyPr rtlCol="0" anchor="ctr"/>
                <a:lstStyle/>
                <a:p>
                  <a:endParaRPr lang="en-PH"/>
                </a:p>
              </p:txBody>
            </p:sp>
            <p:sp>
              <p:nvSpPr>
                <p:cNvPr id="158" name="Freeform: Shape 157">
                  <a:extLst>
                    <a:ext uri="{FF2B5EF4-FFF2-40B4-BE49-F238E27FC236}">
                      <a16:creationId xmlns:a16="http://schemas.microsoft.com/office/drawing/2014/main" id="{EDF00FEF-2EE5-0C06-B0A4-D08431226777}"/>
                    </a:ext>
                  </a:extLst>
                </p:cNvPr>
                <p:cNvSpPr/>
                <p:nvPr/>
              </p:nvSpPr>
              <p:spPr>
                <a:xfrm>
                  <a:off x="2507859" y="2853621"/>
                  <a:ext cx="978721" cy="1151525"/>
                </a:xfrm>
                <a:custGeom>
                  <a:avLst/>
                  <a:gdLst>
                    <a:gd name="connsiteX0" fmla="*/ 377343 w 754104"/>
                    <a:gd name="connsiteY0" fmla="*/ 0 h 870969"/>
                    <a:gd name="connsiteX1" fmla="*/ 0 w 754104"/>
                    <a:gd name="connsiteY1" fmla="*/ 217452 h 870969"/>
                    <a:gd name="connsiteX2" fmla="*/ 0 w 754104"/>
                    <a:gd name="connsiteY2" fmla="*/ 652937 h 870969"/>
                    <a:gd name="connsiteX3" fmla="*/ 377343 w 754104"/>
                    <a:gd name="connsiteY3" fmla="*/ 870970 h 870969"/>
                    <a:gd name="connsiteX4" fmla="*/ 754104 w 754104"/>
                    <a:gd name="connsiteY4" fmla="*/ 652937 h 870969"/>
                    <a:gd name="connsiteX5" fmla="*/ 754104 w 754104"/>
                    <a:gd name="connsiteY5" fmla="*/ 217452 h 870969"/>
                    <a:gd name="connsiteX6" fmla="*/ 377343 w 754104"/>
                    <a:gd name="connsiteY6" fmla="*/ 0 h 870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4104" h="870969">
                      <a:moveTo>
                        <a:pt x="377343" y="0"/>
                      </a:moveTo>
                      <a:lnTo>
                        <a:pt x="0" y="217452"/>
                      </a:lnTo>
                      <a:lnTo>
                        <a:pt x="0" y="652937"/>
                      </a:lnTo>
                      <a:lnTo>
                        <a:pt x="377343" y="870970"/>
                      </a:lnTo>
                      <a:lnTo>
                        <a:pt x="754104" y="652937"/>
                      </a:lnTo>
                      <a:lnTo>
                        <a:pt x="754104" y="217452"/>
                      </a:lnTo>
                      <a:lnTo>
                        <a:pt x="377343" y="0"/>
                      </a:lnTo>
                      <a:close/>
                    </a:path>
                  </a:pathLst>
                </a:custGeom>
                <a:solidFill>
                  <a:srgbClr val="081319"/>
                </a:solidFill>
                <a:ln w="0" cap="flat">
                  <a:solidFill>
                    <a:srgbClr val="0D425C"/>
                  </a:solidFill>
                  <a:prstDash val="solid"/>
                  <a:miter/>
                </a:ln>
              </p:spPr>
              <p:txBody>
                <a:bodyPr rtlCol="0" anchor="ctr"/>
                <a:lstStyle/>
                <a:p>
                  <a:endParaRPr lang="en-PH" dirty="0"/>
                </a:p>
              </p:txBody>
            </p:sp>
            <p:sp>
              <p:nvSpPr>
                <p:cNvPr id="163" name="Freeform: Shape 162">
                  <a:extLst>
                    <a:ext uri="{FF2B5EF4-FFF2-40B4-BE49-F238E27FC236}">
                      <a16:creationId xmlns:a16="http://schemas.microsoft.com/office/drawing/2014/main" id="{18E863B1-99BD-4842-1016-CE413CD423E3}"/>
                    </a:ext>
                  </a:extLst>
                </p:cNvPr>
                <p:cNvSpPr>
                  <a:spLocks noChangeAspect="1"/>
                </p:cNvSpPr>
                <p:nvPr/>
              </p:nvSpPr>
              <p:spPr>
                <a:xfrm>
                  <a:off x="4597357" y="3374052"/>
                  <a:ext cx="108000" cy="110020"/>
                </a:xfrm>
                <a:custGeom>
                  <a:avLst/>
                  <a:gdLst>
                    <a:gd name="connsiteX0" fmla="*/ 46514 w 46513"/>
                    <a:gd name="connsiteY0" fmla="*/ 23257 h 46513"/>
                    <a:gd name="connsiteX1" fmla="*/ 23257 w 46513"/>
                    <a:gd name="connsiteY1" fmla="*/ 46514 h 46513"/>
                    <a:gd name="connsiteX2" fmla="*/ 0 w 46513"/>
                    <a:gd name="connsiteY2" fmla="*/ 23257 h 46513"/>
                    <a:gd name="connsiteX3" fmla="*/ 23257 w 46513"/>
                    <a:gd name="connsiteY3" fmla="*/ 0 h 46513"/>
                    <a:gd name="connsiteX4" fmla="*/ 46514 w 46513"/>
                    <a:gd name="connsiteY4" fmla="*/ 23257 h 46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13" h="46513">
                      <a:moveTo>
                        <a:pt x="46514" y="23257"/>
                      </a:moveTo>
                      <a:cubicBezTo>
                        <a:pt x="46514" y="36101"/>
                        <a:pt x="36101" y="46514"/>
                        <a:pt x="23257" y="46514"/>
                      </a:cubicBezTo>
                      <a:cubicBezTo>
                        <a:pt x="10412" y="46514"/>
                        <a:pt x="0" y="36101"/>
                        <a:pt x="0" y="23257"/>
                      </a:cubicBezTo>
                      <a:cubicBezTo>
                        <a:pt x="0" y="10412"/>
                        <a:pt x="10412" y="0"/>
                        <a:pt x="23257" y="0"/>
                      </a:cubicBezTo>
                      <a:cubicBezTo>
                        <a:pt x="36101" y="0"/>
                        <a:pt x="46514" y="10412"/>
                        <a:pt x="46514" y="23257"/>
                      </a:cubicBezTo>
                      <a:close/>
                    </a:path>
                  </a:pathLst>
                </a:custGeom>
                <a:solidFill>
                  <a:schemeClr val="bg1"/>
                </a:solidFill>
                <a:ln w="0" cap="flat">
                  <a:solidFill>
                    <a:srgbClr val="0D425C"/>
                  </a:solidFill>
                  <a:prstDash val="solid"/>
                  <a:miter/>
                </a:ln>
              </p:spPr>
              <p:txBody>
                <a:bodyPr rtlCol="0" anchor="ctr"/>
                <a:lstStyle/>
                <a:p>
                  <a:endParaRPr lang="en-PH"/>
                </a:p>
              </p:txBody>
            </p:sp>
          </p:grpSp>
          <p:pic>
            <p:nvPicPr>
              <p:cNvPr id="172" name="Picture 171" descr="A white letter on a black background&#10;&#10;Description automatically generated">
                <a:extLst>
                  <a:ext uri="{FF2B5EF4-FFF2-40B4-BE49-F238E27FC236}">
                    <a16:creationId xmlns:a16="http://schemas.microsoft.com/office/drawing/2014/main" id="{0634E8B4-EBAF-747F-CFA3-9E10FBF48AC1}"/>
                  </a:ext>
                </a:extLst>
              </p:cNvPr>
              <p:cNvPicPr>
                <a:picLocks noChangeAspect="1"/>
              </p:cNvPicPr>
              <p:nvPr/>
            </p:nvPicPr>
            <p:blipFill>
              <a:blip r:embed="rId5"/>
              <a:stretch>
                <a:fillRect/>
              </a:stretch>
            </p:blipFill>
            <p:spPr>
              <a:xfrm>
                <a:off x="5819775" y="3138932"/>
                <a:ext cx="561982" cy="561982"/>
              </a:xfrm>
              <a:prstGeom prst="rect">
                <a:avLst/>
              </a:prstGeom>
            </p:spPr>
          </p:pic>
        </p:grpSp>
        <p:cxnSp>
          <p:nvCxnSpPr>
            <p:cNvPr id="78" name="Connector: Elbow 77">
              <a:extLst>
                <a:ext uri="{FF2B5EF4-FFF2-40B4-BE49-F238E27FC236}">
                  <a16:creationId xmlns:a16="http://schemas.microsoft.com/office/drawing/2014/main" id="{2365BCF0-6E03-09DE-E499-E4E545BDA2C9}"/>
                </a:ext>
              </a:extLst>
            </p:cNvPr>
            <p:cNvCxnSpPr>
              <a:cxnSpLocks/>
              <a:stCxn id="77" idx="1"/>
              <a:endCxn id="77" idx="3"/>
            </p:cNvCxnSpPr>
            <p:nvPr/>
          </p:nvCxnSpPr>
          <p:spPr>
            <a:xfrm rot="10800000" flipH="1">
              <a:off x="3849072" y="1449993"/>
              <a:ext cx="1777668" cy="12700"/>
            </a:xfrm>
            <a:prstGeom prst="bentConnector5">
              <a:avLst>
                <a:gd name="adj1" fmla="val -8038"/>
                <a:gd name="adj2" fmla="val -14221370"/>
                <a:gd name="adj3" fmla="val 174479"/>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1545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Business Model</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7</a:t>
            </a:fld>
            <a:endParaRPr lang="en-US"/>
          </a:p>
        </p:txBody>
      </p:sp>
      <p:sp>
        <p:nvSpPr>
          <p:cNvPr id="38" name="TextBox 37">
            <a:extLst>
              <a:ext uri="{FF2B5EF4-FFF2-40B4-BE49-F238E27FC236}">
                <a16:creationId xmlns:a16="http://schemas.microsoft.com/office/drawing/2014/main" id="{041610F2-89F8-7D7B-483C-1D00987650BB}"/>
              </a:ext>
            </a:extLst>
          </p:cNvPr>
          <p:cNvSpPr txBox="1"/>
          <p:nvPr/>
        </p:nvSpPr>
        <p:spPr>
          <a:xfrm>
            <a:off x="7857772" y="4180380"/>
            <a:ext cx="3687850" cy="1625573"/>
          </a:xfrm>
          <a:prstGeom prst="rect">
            <a:avLst/>
          </a:prstGeom>
          <a:noFill/>
        </p:spPr>
        <p:txBody>
          <a:bodyPr wrap="square">
            <a:spAutoFit/>
          </a:bodyPr>
          <a:lstStyle/>
          <a:p>
            <a:pPr>
              <a:lnSpc>
                <a:spcPct val="110000"/>
              </a:lnSpc>
            </a:pPr>
            <a:r>
              <a:rPr lang="en-US" sz="1400" dirty="0">
                <a:latin typeface="Poppins Medium" panose="00000600000000000000" pitchFamily="2" charset="0"/>
                <a:cs typeface="Poppins Medium" panose="00000600000000000000" pitchFamily="2" charset="0"/>
              </a:rPr>
              <a:t>Subscription average revenue per facility is $1000 per facility</a:t>
            </a:r>
          </a:p>
          <a:p>
            <a:pPr marL="171450" indent="-171450">
              <a:lnSpc>
                <a:spcPct val="110000"/>
              </a:lnSpc>
              <a:spcAft>
                <a:spcPts val="200"/>
              </a:spcAft>
              <a:buClr>
                <a:schemeClr val="accent4"/>
              </a:buClr>
              <a:buFont typeface="Courier New" panose="02070309020205020404" pitchFamily="49" charset="0"/>
              <a:buChar char="o"/>
            </a:pPr>
            <a:r>
              <a:rPr lang="en-US" sz="1200" dirty="0"/>
              <a:t>Single users sign up directly online to get access to all our content</a:t>
            </a:r>
          </a:p>
          <a:p>
            <a:pPr marL="171450" indent="-171450">
              <a:lnSpc>
                <a:spcPct val="110000"/>
              </a:lnSpc>
              <a:spcAft>
                <a:spcPts val="200"/>
              </a:spcAft>
              <a:buClr>
                <a:schemeClr val="accent4"/>
              </a:buClr>
              <a:buFont typeface="Courier New" panose="02070309020205020404" pitchFamily="49" charset="0"/>
              <a:buChar char="o"/>
            </a:pPr>
            <a:r>
              <a:rPr lang="en-US" sz="1200" dirty="0"/>
              <a:t>When they sign up, they have access to all our 20+ classes for all their nurses</a:t>
            </a:r>
          </a:p>
          <a:p>
            <a:pPr marL="171450" indent="-171450">
              <a:lnSpc>
                <a:spcPct val="110000"/>
              </a:lnSpc>
              <a:spcAft>
                <a:spcPts val="200"/>
              </a:spcAft>
              <a:buClr>
                <a:schemeClr val="accent4"/>
              </a:buClr>
              <a:buFont typeface="Courier New" panose="02070309020205020404" pitchFamily="49" charset="0"/>
              <a:buChar char="o"/>
            </a:pPr>
            <a:r>
              <a:rPr lang="en-US" sz="1200" dirty="0"/>
              <a:t>Single user $200 per year</a:t>
            </a:r>
          </a:p>
        </p:txBody>
      </p:sp>
      <p:sp>
        <p:nvSpPr>
          <p:cNvPr id="39" name="TextBox 38">
            <a:extLst>
              <a:ext uri="{FF2B5EF4-FFF2-40B4-BE49-F238E27FC236}">
                <a16:creationId xmlns:a16="http://schemas.microsoft.com/office/drawing/2014/main" id="{481BEF43-0AD7-FCD2-CD18-95BC04EB6DBE}"/>
              </a:ext>
            </a:extLst>
          </p:cNvPr>
          <p:cNvSpPr txBox="1"/>
          <p:nvPr/>
        </p:nvSpPr>
        <p:spPr>
          <a:xfrm>
            <a:off x="7432152" y="1334909"/>
            <a:ext cx="4226448" cy="1643014"/>
          </a:xfrm>
          <a:prstGeom prst="rect">
            <a:avLst/>
          </a:prstGeom>
          <a:noFill/>
        </p:spPr>
        <p:txBody>
          <a:bodyPr wrap="square">
            <a:spAutoFit/>
          </a:bodyPr>
          <a:lstStyle/>
          <a:p>
            <a:pPr>
              <a:lnSpc>
                <a:spcPct val="110000"/>
              </a:lnSpc>
            </a:pPr>
            <a:r>
              <a:rPr lang="en-US" sz="1400" dirty="0">
                <a:latin typeface="Poppins Medium" panose="00000600000000000000" pitchFamily="2" charset="0"/>
                <a:cs typeface="Poppins Medium" panose="00000600000000000000" pitchFamily="2" charset="0"/>
              </a:rPr>
              <a:t>Our clinical education is charged $100/hour</a:t>
            </a:r>
          </a:p>
          <a:p>
            <a:pPr marL="171450" indent="-171450">
              <a:lnSpc>
                <a:spcPct val="110000"/>
              </a:lnSpc>
              <a:spcAft>
                <a:spcPts val="200"/>
              </a:spcAft>
              <a:buClr>
                <a:schemeClr val="accent4"/>
              </a:buClr>
              <a:buFont typeface="Courier New" panose="02070309020205020404" pitchFamily="49" charset="0"/>
              <a:buChar char="o"/>
            </a:pPr>
            <a:r>
              <a:rPr lang="en-US" sz="1200" dirty="0"/>
              <a:t>Facilities sign up from B2B, pharmacy referrals, and online requests</a:t>
            </a:r>
          </a:p>
          <a:p>
            <a:pPr marL="171450" indent="-171450">
              <a:lnSpc>
                <a:spcPct val="110000"/>
              </a:lnSpc>
              <a:spcAft>
                <a:spcPts val="200"/>
              </a:spcAft>
              <a:buClr>
                <a:schemeClr val="accent4"/>
              </a:buClr>
              <a:buFont typeface="Courier New" panose="02070309020205020404" pitchFamily="49" charset="0"/>
              <a:buChar char="o"/>
            </a:pPr>
            <a:r>
              <a:rPr lang="en-US" sz="1200" dirty="0"/>
              <a:t>Single facility price $1500.00</a:t>
            </a:r>
          </a:p>
          <a:p>
            <a:pPr marL="171450" indent="-171450">
              <a:lnSpc>
                <a:spcPct val="110000"/>
              </a:lnSpc>
              <a:spcAft>
                <a:spcPts val="200"/>
              </a:spcAft>
              <a:buClr>
                <a:schemeClr val="accent4"/>
              </a:buClr>
              <a:buFont typeface="Courier New" panose="02070309020205020404" pitchFamily="49" charset="0"/>
              <a:buChar char="o"/>
            </a:pPr>
            <a:r>
              <a:rPr lang="en-US" sz="1200" dirty="0"/>
              <a:t>Multiple facilities corporation $1000 per facility</a:t>
            </a:r>
          </a:p>
          <a:p>
            <a:pPr marL="171450" indent="-171450">
              <a:lnSpc>
                <a:spcPct val="110000"/>
              </a:lnSpc>
              <a:spcAft>
                <a:spcPts val="200"/>
              </a:spcAft>
              <a:buClr>
                <a:schemeClr val="accent4"/>
              </a:buClr>
              <a:buFont typeface="Courier New" panose="02070309020205020404" pitchFamily="49" charset="0"/>
              <a:buChar char="o"/>
            </a:pPr>
            <a:r>
              <a:rPr lang="en-US" sz="1200" dirty="0"/>
              <a:t>Pharmacy referral $600-$900 per facility per year</a:t>
            </a:r>
          </a:p>
          <a:p>
            <a:pPr marL="171450" indent="-171450">
              <a:lnSpc>
                <a:spcPct val="110000"/>
              </a:lnSpc>
              <a:spcAft>
                <a:spcPts val="200"/>
              </a:spcAft>
              <a:buClr>
                <a:schemeClr val="accent4"/>
              </a:buClr>
              <a:buFont typeface="Courier New" panose="02070309020205020404" pitchFamily="49" charset="0"/>
              <a:buChar char="o"/>
            </a:pPr>
            <a:r>
              <a:rPr lang="en-US" sz="1200" dirty="0"/>
              <a:t>Onsite clinical $100/hour</a:t>
            </a:r>
          </a:p>
        </p:txBody>
      </p:sp>
      <p:sp>
        <p:nvSpPr>
          <p:cNvPr id="40" name="TextBox 39">
            <a:extLst>
              <a:ext uri="{FF2B5EF4-FFF2-40B4-BE49-F238E27FC236}">
                <a16:creationId xmlns:a16="http://schemas.microsoft.com/office/drawing/2014/main" id="{B4E53EB1-8E86-64EC-36C8-71E5C7208B19}"/>
              </a:ext>
            </a:extLst>
          </p:cNvPr>
          <p:cNvSpPr txBox="1"/>
          <p:nvPr/>
        </p:nvSpPr>
        <p:spPr>
          <a:xfrm>
            <a:off x="646378" y="4180380"/>
            <a:ext cx="3392222" cy="1227516"/>
          </a:xfrm>
          <a:prstGeom prst="rect">
            <a:avLst/>
          </a:prstGeom>
          <a:noFill/>
        </p:spPr>
        <p:txBody>
          <a:bodyPr wrap="square">
            <a:spAutoFit/>
          </a:bodyPr>
          <a:lstStyle/>
          <a:p>
            <a:pPr>
              <a:lnSpc>
                <a:spcPct val="110000"/>
              </a:lnSpc>
            </a:pPr>
            <a:r>
              <a:rPr lang="en-US" sz="1400" dirty="0">
                <a:latin typeface="Poppins Medium" panose="00000600000000000000" pitchFamily="2" charset="0"/>
                <a:cs typeface="Poppins Medium" panose="00000600000000000000" pitchFamily="2" charset="0"/>
              </a:rPr>
              <a:t>Our practice equipment is sold at a price ranging from $150 to $350 with a profit margin of 75%</a:t>
            </a:r>
          </a:p>
          <a:p>
            <a:pPr marL="171450" indent="-171450">
              <a:lnSpc>
                <a:spcPct val="110000"/>
              </a:lnSpc>
              <a:spcAft>
                <a:spcPts val="200"/>
              </a:spcAft>
              <a:buClr>
                <a:schemeClr val="accent4"/>
              </a:buClr>
              <a:buFont typeface="Courier New" panose="02070309020205020404" pitchFamily="49" charset="0"/>
              <a:buChar char="o"/>
            </a:pPr>
            <a:r>
              <a:rPr lang="en-US" sz="1200" dirty="0"/>
              <a:t>Equipment purchase</a:t>
            </a:r>
          </a:p>
          <a:p>
            <a:pPr marL="171450" indent="-171450">
              <a:lnSpc>
                <a:spcPct val="110000"/>
              </a:lnSpc>
              <a:spcAft>
                <a:spcPts val="200"/>
              </a:spcAft>
              <a:buClr>
                <a:schemeClr val="accent4"/>
              </a:buClr>
              <a:buFont typeface="Courier New" panose="02070309020205020404" pitchFamily="49" charset="0"/>
              <a:buChar char="o"/>
            </a:pPr>
            <a:r>
              <a:rPr lang="en-US" sz="1200" dirty="0"/>
              <a:t>$150-$250 per practice equipment</a:t>
            </a:r>
          </a:p>
        </p:txBody>
      </p:sp>
      <p:grpSp>
        <p:nvGrpSpPr>
          <p:cNvPr id="75" name="Group 74">
            <a:extLst>
              <a:ext uri="{FF2B5EF4-FFF2-40B4-BE49-F238E27FC236}">
                <a16:creationId xmlns:a16="http://schemas.microsoft.com/office/drawing/2014/main" id="{CA6C1AB3-6310-1E8B-1EED-61663C7D8AB4}"/>
              </a:ext>
            </a:extLst>
          </p:cNvPr>
          <p:cNvGrpSpPr/>
          <p:nvPr/>
        </p:nvGrpSpPr>
        <p:grpSpPr>
          <a:xfrm>
            <a:off x="1469762" y="1179970"/>
            <a:ext cx="7216510" cy="3836926"/>
            <a:chOff x="1469762" y="1360945"/>
            <a:chExt cx="7216510" cy="3836926"/>
          </a:xfrm>
        </p:grpSpPr>
        <p:sp>
          <p:nvSpPr>
            <p:cNvPr id="29" name="Rectangle 28">
              <a:extLst>
                <a:ext uri="{FF2B5EF4-FFF2-40B4-BE49-F238E27FC236}">
                  <a16:creationId xmlns:a16="http://schemas.microsoft.com/office/drawing/2014/main" id="{A6327BC8-D302-918B-D219-262ED873ED12}"/>
                </a:ext>
              </a:extLst>
            </p:cNvPr>
            <p:cNvSpPr>
              <a:spLocks noChangeAspect="1"/>
            </p:cNvSpPr>
            <p:nvPr/>
          </p:nvSpPr>
          <p:spPr>
            <a:xfrm rot="2689429">
              <a:off x="5127237" y="3259495"/>
              <a:ext cx="1937526" cy="1938376"/>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8" name="Rectangle 27">
              <a:extLst>
                <a:ext uri="{FF2B5EF4-FFF2-40B4-BE49-F238E27FC236}">
                  <a16:creationId xmlns:a16="http://schemas.microsoft.com/office/drawing/2014/main" id="{80F5BC18-A6E0-AC1D-8CC6-277FE2EF100B}"/>
                </a:ext>
              </a:extLst>
            </p:cNvPr>
            <p:cNvSpPr>
              <a:spLocks noChangeAspect="1"/>
            </p:cNvSpPr>
            <p:nvPr/>
          </p:nvSpPr>
          <p:spPr>
            <a:xfrm rot="2689429">
              <a:off x="5529053" y="3661486"/>
              <a:ext cx="1133894" cy="1134394"/>
            </a:xfrm>
            <a:prstGeom prst="rect">
              <a:avLst/>
            </a:prstGeom>
            <a:solidFill>
              <a:schemeClr val="bg1"/>
            </a:solid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1" name="Rectangle 30">
              <a:extLst>
                <a:ext uri="{FF2B5EF4-FFF2-40B4-BE49-F238E27FC236}">
                  <a16:creationId xmlns:a16="http://schemas.microsoft.com/office/drawing/2014/main" id="{03B03063-37AA-D83E-52B6-60ABAAD6AE17}"/>
                </a:ext>
              </a:extLst>
            </p:cNvPr>
            <p:cNvSpPr>
              <a:spLocks noChangeAspect="1"/>
            </p:cNvSpPr>
            <p:nvPr/>
          </p:nvSpPr>
          <p:spPr>
            <a:xfrm rot="2689429">
              <a:off x="3533987" y="2527502"/>
              <a:ext cx="1497540" cy="1498196"/>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2" name="Rectangle 31">
              <a:extLst>
                <a:ext uri="{FF2B5EF4-FFF2-40B4-BE49-F238E27FC236}">
                  <a16:creationId xmlns:a16="http://schemas.microsoft.com/office/drawing/2014/main" id="{5B2D97AC-E118-2F1D-DD59-B2B4817405B3}"/>
                </a:ext>
              </a:extLst>
            </p:cNvPr>
            <p:cNvSpPr>
              <a:spLocks noChangeAspect="1"/>
            </p:cNvSpPr>
            <p:nvPr/>
          </p:nvSpPr>
          <p:spPr>
            <a:xfrm rot="2689429">
              <a:off x="3844555" y="2838205"/>
              <a:ext cx="876404" cy="876790"/>
            </a:xfrm>
            <a:prstGeom prst="rect">
              <a:avLst/>
            </a:prstGeom>
            <a:solidFill>
              <a:schemeClr val="bg1"/>
            </a:solid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3" name="Rectangle 32">
              <a:extLst>
                <a:ext uri="{FF2B5EF4-FFF2-40B4-BE49-F238E27FC236}">
                  <a16:creationId xmlns:a16="http://schemas.microsoft.com/office/drawing/2014/main" id="{C9DD91EC-1386-0028-459C-6988FA0282AE}"/>
                </a:ext>
              </a:extLst>
            </p:cNvPr>
            <p:cNvSpPr>
              <a:spLocks noChangeAspect="1"/>
            </p:cNvSpPr>
            <p:nvPr/>
          </p:nvSpPr>
          <p:spPr>
            <a:xfrm rot="2689429">
              <a:off x="4975225" y="1701648"/>
              <a:ext cx="1144614" cy="1145114"/>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4" name="Rectangle 33">
              <a:extLst>
                <a:ext uri="{FF2B5EF4-FFF2-40B4-BE49-F238E27FC236}">
                  <a16:creationId xmlns:a16="http://schemas.microsoft.com/office/drawing/2014/main" id="{D7F74434-9DBE-47EC-5172-2281805D7296}"/>
                </a:ext>
              </a:extLst>
            </p:cNvPr>
            <p:cNvSpPr>
              <a:spLocks noChangeAspect="1"/>
            </p:cNvSpPr>
            <p:nvPr/>
          </p:nvSpPr>
          <p:spPr>
            <a:xfrm rot="2689429">
              <a:off x="5212601" y="1939126"/>
              <a:ext cx="669862" cy="670158"/>
            </a:xfrm>
            <a:prstGeom prst="rect">
              <a:avLst/>
            </a:prstGeom>
            <a:solidFill>
              <a:schemeClr val="bg1"/>
            </a:solid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5" name="Rectangle 34">
              <a:extLst>
                <a:ext uri="{FF2B5EF4-FFF2-40B4-BE49-F238E27FC236}">
                  <a16:creationId xmlns:a16="http://schemas.microsoft.com/office/drawing/2014/main" id="{D86295E6-8418-0DE3-B728-CA812AA32582}"/>
                </a:ext>
              </a:extLst>
            </p:cNvPr>
            <p:cNvSpPr>
              <a:spLocks noChangeAspect="1"/>
            </p:cNvSpPr>
            <p:nvPr/>
          </p:nvSpPr>
          <p:spPr>
            <a:xfrm>
              <a:off x="4893108" y="2019551"/>
              <a:ext cx="1308848" cy="4339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PH" sz="1400" dirty="0">
                  <a:solidFill>
                    <a:schemeClr val="tx1"/>
                  </a:solidFill>
                  <a:latin typeface="+mj-lt"/>
                </a:rPr>
                <a:t>Onsite </a:t>
              </a:r>
            </a:p>
            <a:p>
              <a:pPr algn="ctr"/>
              <a:r>
                <a:rPr lang="en-PH" sz="1400" dirty="0">
                  <a:solidFill>
                    <a:schemeClr val="tx1"/>
                  </a:solidFill>
                  <a:latin typeface="+mj-lt"/>
                </a:rPr>
                <a:t>Clinical</a:t>
              </a:r>
            </a:p>
          </p:txBody>
        </p:sp>
        <p:sp>
          <p:nvSpPr>
            <p:cNvPr id="36" name="Rectangle 35">
              <a:extLst>
                <a:ext uri="{FF2B5EF4-FFF2-40B4-BE49-F238E27FC236}">
                  <a16:creationId xmlns:a16="http://schemas.microsoft.com/office/drawing/2014/main" id="{8BB57B08-FED1-7555-0907-438F01892312}"/>
                </a:ext>
              </a:extLst>
            </p:cNvPr>
            <p:cNvSpPr>
              <a:spLocks noChangeAspect="1"/>
            </p:cNvSpPr>
            <p:nvPr/>
          </p:nvSpPr>
          <p:spPr>
            <a:xfrm>
              <a:off x="5441576" y="4011733"/>
              <a:ext cx="1308848" cy="4339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PH" sz="1400" dirty="0">
                  <a:solidFill>
                    <a:schemeClr val="tx1"/>
                  </a:solidFill>
                  <a:latin typeface="+mj-lt"/>
                </a:rPr>
                <a:t>Subscription</a:t>
              </a:r>
            </a:p>
          </p:txBody>
        </p:sp>
        <p:sp>
          <p:nvSpPr>
            <p:cNvPr id="37" name="Rectangle 36">
              <a:extLst>
                <a:ext uri="{FF2B5EF4-FFF2-40B4-BE49-F238E27FC236}">
                  <a16:creationId xmlns:a16="http://schemas.microsoft.com/office/drawing/2014/main" id="{809C94B1-5CBD-BEE2-6B1F-FBCD1DB396D7}"/>
                </a:ext>
              </a:extLst>
            </p:cNvPr>
            <p:cNvSpPr>
              <a:spLocks noChangeAspect="1"/>
            </p:cNvSpPr>
            <p:nvPr/>
          </p:nvSpPr>
          <p:spPr>
            <a:xfrm>
              <a:off x="3624454" y="3055001"/>
              <a:ext cx="1308848" cy="4339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PH" sz="1400" dirty="0">
                  <a:solidFill>
                    <a:schemeClr val="tx1"/>
                  </a:solidFill>
                  <a:latin typeface="+mj-lt"/>
                </a:rPr>
                <a:t>Practice Equipment</a:t>
              </a:r>
            </a:p>
          </p:txBody>
        </p:sp>
        <p:cxnSp>
          <p:nvCxnSpPr>
            <p:cNvPr id="45" name="Straight Connector 44">
              <a:extLst>
                <a:ext uri="{FF2B5EF4-FFF2-40B4-BE49-F238E27FC236}">
                  <a16:creationId xmlns:a16="http://schemas.microsoft.com/office/drawing/2014/main" id="{1474DB1E-468E-AE95-26F6-162768E952C9}"/>
                </a:ext>
              </a:extLst>
            </p:cNvPr>
            <p:cNvCxnSpPr>
              <a:cxnSpLocks/>
            </p:cNvCxnSpPr>
            <p:nvPr/>
          </p:nvCxnSpPr>
          <p:spPr>
            <a:xfrm flipV="1">
              <a:off x="5901581" y="1415452"/>
              <a:ext cx="1300906" cy="1298046"/>
            </a:xfrm>
            <a:prstGeom prst="line">
              <a:avLst/>
            </a:prstGeom>
            <a:ln w="15875" cap="rnd">
              <a:solidFill>
                <a:srgbClr val="112834"/>
              </a:solidFill>
              <a:roun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F1C65F73-5FAA-9E3C-3BD0-4C48DAD83D8C}"/>
                </a:ext>
              </a:extLst>
            </p:cNvPr>
            <p:cNvCxnSpPr>
              <a:cxnSpLocks/>
            </p:cNvCxnSpPr>
            <p:nvPr/>
          </p:nvCxnSpPr>
          <p:spPr>
            <a:xfrm>
              <a:off x="7203802" y="1413600"/>
              <a:ext cx="1129305" cy="0"/>
            </a:xfrm>
            <a:prstGeom prst="line">
              <a:avLst/>
            </a:prstGeom>
            <a:ln w="15875" cap="rnd">
              <a:solidFill>
                <a:srgbClr val="112834"/>
              </a:solidFill>
              <a:round/>
            </a:ln>
          </p:spPr>
          <p:style>
            <a:lnRef idx="1">
              <a:schemeClr val="accent1"/>
            </a:lnRef>
            <a:fillRef idx="0">
              <a:schemeClr val="accent1"/>
            </a:fillRef>
            <a:effectRef idx="0">
              <a:schemeClr val="accent1"/>
            </a:effectRef>
            <a:fontRef idx="minor">
              <a:schemeClr val="tx1"/>
            </a:fontRef>
          </p:style>
        </p:cxnSp>
        <p:sp>
          <p:nvSpPr>
            <p:cNvPr id="62" name="Rectangle 61">
              <a:extLst>
                <a:ext uri="{FF2B5EF4-FFF2-40B4-BE49-F238E27FC236}">
                  <a16:creationId xmlns:a16="http://schemas.microsoft.com/office/drawing/2014/main" id="{C7F53980-E717-C87D-7F11-29E57E29CE46}"/>
                </a:ext>
              </a:extLst>
            </p:cNvPr>
            <p:cNvSpPr>
              <a:spLocks noChangeAspect="1"/>
            </p:cNvSpPr>
            <p:nvPr/>
          </p:nvSpPr>
          <p:spPr>
            <a:xfrm flipH="1">
              <a:off x="8333107" y="1360945"/>
              <a:ext cx="105264" cy="105310"/>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cxnSp>
          <p:nvCxnSpPr>
            <p:cNvPr id="63" name="Straight Connector 62">
              <a:extLst>
                <a:ext uri="{FF2B5EF4-FFF2-40B4-BE49-F238E27FC236}">
                  <a16:creationId xmlns:a16="http://schemas.microsoft.com/office/drawing/2014/main" id="{82716362-1803-3069-36DD-083D395A1AC3}"/>
                </a:ext>
              </a:extLst>
            </p:cNvPr>
            <p:cNvCxnSpPr>
              <a:cxnSpLocks/>
            </p:cNvCxnSpPr>
            <p:nvPr/>
          </p:nvCxnSpPr>
          <p:spPr>
            <a:xfrm>
              <a:off x="7451703" y="4222171"/>
              <a:ext cx="1129305" cy="0"/>
            </a:xfrm>
            <a:prstGeom prst="line">
              <a:avLst/>
            </a:prstGeom>
            <a:ln w="15875" cap="rnd">
              <a:solidFill>
                <a:srgbClr val="112834"/>
              </a:solidFill>
              <a:round/>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E8DE0A9B-8933-06DC-745F-3E63235460AB}"/>
                </a:ext>
              </a:extLst>
            </p:cNvPr>
            <p:cNvSpPr>
              <a:spLocks noChangeAspect="1"/>
            </p:cNvSpPr>
            <p:nvPr/>
          </p:nvSpPr>
          <p:spPr>
            <a:xfrm flipH="1">
              <a:off x="8581008" y="4169516"/>
              <a:ext cx="105264" cy="105310"/>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cxnSp>
          <p:nvCxnSpPr>
            <p:cNvPr id="66" name="Straight Connector 65">
              <a:extLst>
                <a:ext uri="{FF2B5EF4-FFF2-40B4-BE49-F238E27FC236}">
                  <a16:creationId xmlns:a16="http://schemas.microsoft.com/office/drawing/2014/main" id="{C8203989-B598-EF68-F093-470B7A25D2D4}"/>
                </a:ext>
              </a:extLst>
            </p:cNvPr>
            <p:cNvCxnSpPr>
              <a:cxnSpLocks/>
            </p:cNvCxnSpPr>
            <p:nvPr/>
          </p:nvCxnSpPr>
          <p:spPr>
            <a:xfrm>
              <a:off x="2430780" y="3275126"/>
              <a:ext cx="802233" cy="3175"/>
            </a:xfrm>
            <a:prstGeom prst="line">
              <a:avLst/>
            </a:prstGeom>
            <a:ln w="15875" cap="rnd">
              <a:solidFill>
                <a:srgbClr val="112834"/>
              </a:solidFill>
              <a:round/>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id="{9214CC4D-6BD5-9D02-7B79-5E958839367F}"/>
                </a:ext>
              </a:extLst>
            </p:cNvPr>
            <p:cNvSpPr>
              <a:spLocks noChangeAspect="1"/>
            </p:cNvSpPr>
            <p:nvPr/>
          </p:nvSpPr>
          <p:spPr>
            <a:xfrm flipH="1">
              <a:off x="1469762" y="4167299"/>
              <a:ext cx="105264" cy="105310"/>
            </a:xfrm>
            <a:prstGeom prst="rect">
              <a:avLst/>
            </a:prstGeom>
            <a:solidFill>
              <a:schemeClr val="tx2"/>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dirty="0"/>
            </a:p>
          </p:txBody>
        </p:sp>
        <p:cxnSp>
          <p:nvCxnSpPr>
            <p:cNvPr id="70" name="Straight Connector 69">
              <a:extLst>
                <a:ext uri="{FF2B5EF4-FFF2-40B4-BE49-F238E27FC236}">
                  <a16:creationId xmlns:a16="http://schemas.microsoft.com/office/drawing/2014/main" id="{F5CFC042-D572-2EB3-24C1-AA6E4F3068E5}"/>
                </a:ext>
              </a:extLst>
            </p:cNvPr>
            <p:cNvCxnSpPr>
              <a:cxnSpLocks/>
            </p:cNvCxnSpPr>
            <p:nvPr/>
          </p:nvCxnSpPr>
          <p:spPr>
            <a:xfrm flipV="1">
              <a:off x="1545432" y="3274332"/>
              <a:ext cx="884429" cy="921430"/>
            </a:xfrm>
            <a:prstGeom prst="line">
              <a:avLst/>
            </a:prstGeom>
            <a:ln w="15875" cap="rnd">
              <a:solidFill>
                <a:srgbClr val="112834"/>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34060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Leadership</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8</a:t>
            </a:fld>
            <a:endParaRPr lang="en-US" dirty="0"/>
          </a:p>
        </p:txBody>
      </p:sp>
      <p:grpSp>
        <p:nvGrpSpPr>
          <p:cNvPr id="18" name="Group 17">
            <a:extLst>
              <a:ext uri="{FF2B5EF4-FFF2-40B4-BE49-F238E27FC236}">
                <a16:creationId xmlns:a16="http://schemas.microsoft.com/office/drawing/2014/main" id="{EDD13787-7E36-D90A-FB8D-0F1CBF7C1BED}"/>
              </a:ext>
            </a:extLst>
          </p:cNvPr>
          <p:cNvGrpSpPr/>
          <p:nvPr/>
        </p:nvGrpSpPr>
        <p:grpSpPr>
          <a:xfrm>
            <a:off x="0" y="858714"/>
            <a:ext cx="12192000" cy="2380766"/>
            <a:chOff x="0" y="952984"/>
            <a:chExt cx="12192000" cy="2380766"/>
          </a:xfrm>
        </p:grpSpPr>
        <p:sp>
          <p:nvSpPr>
            <p:cNvPr id="3" name="Rectangle 2">
              <a:extLst>
                <a:ext uri="{FF2B5EF4-FFF2-40B4-BE49-F238E27FC236}">
                  <a16:creationId xmlns:a16="http://schemas.microsoft.com/office/drawing/2014/main" id="{442990F9-FA4D-0FFF-1C28-49193DF9F9D1}"/>
                </a:ext>
              </a:extLst>
            </p:cNvPr>
            <p:cNvSpPr/>
            <p:nvPr/>
          </p:nvSpPr>
          <p:spPr>
            <a:xfrm>
              <a:off x="0" y="1584558"/>
              <a:ext cx="12192000" cy="1749192"/>
            </a:xfrm>
            <a:prstGeom prst="rect">
              <a:avLst/>
            </a:prstGeom>
            <a:solidFill>
              <a:srgbClr val="10293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dirty="0"/>
            </a:p>
          </p:txBody>
        </p:sp>
        <p:pic>
          <p:nvPicPr>
            <p:cNvPr id="11" name="Picture 10" descr="A person wearing glasses and a white shirt&#10;&#10;Description automatically generated">
              <a:extLst>
                <a:ext uri="{FF2B5EF4-FFF2-40B4-BE49-F238E27FC236}">
                  <a16:creationId xmlns:a16="http://schemas.microsoft.com/office/drawing/2014/main" id="{EA616B5C-670B-502D-734D-FFF3761CE9BF}"/>
                </a:ext>
              </a:extLst>
            </p:cNvPr>
            <p:cNvPicPr>
              <a:picLocks noChangeAspect="1"/>
            </p:cNvPicPr>
            <p:nvPr/>
          </p:nvPicPr>
          <p:blipFill>
            <a:blip r:embed="rId2"/>
            <a:stretch>
              <a:fillRect/>
            </a:stretch>
          </p:blipFill>
          <p:spPr>
            <a:xfrm>
              <a:off x="6195422" y="1109580"/>
              <a:ext cx="1651350" cy="2163268"/>
            </a:xfrm>
            <a:prstGeom prst="rect">
              <a:avLst/>
            </a:prstGeom>
          </p:spPr>
        </p:pic>
        <p:grpSp>
          <p:nvGrpSpPr>
            <p:cNvPr id="16" name="Group 15">
              <a:extLst>
                <a:ext uri="{FF2B5EF4-FFF2-40B4-BE49-F238E27FC236}">
                  <a16:creationId xmlns:a16="http://schemas.microsoft.com/office/drawing/2014/main" id="{038309C8-019B-306E-4019-B356FAAAD42E}"/>
                </a:ext>
              </a:extLst>
            </p:cNvPr>
            <p:cNvGrpSpPr/>
            <p:nvPr/>
          </p:nvGrpSpPr>
          <p:grpSpPr>
            <a:xfrm>
              <a:off x="7734970" y="1657582"/>
              <a:ext cx="3736928" cy="1545617"/>
              <a:chOff x="7734970" y="1657582"/>
              <a:chExt cx="3736928" cy="1545617"/>
            </a:xfrm>
          </p:grpSpPr>
          <p:sp>
            <p:nvSpPr>
              <p:cNvPr id="33" name="Rectangle 32">
                <a:extLst>
                  <a:ext uri="{FF2B5EF4-FFF2-40B4-BE49-F238E27FC236}">
                    <a16:creationId xmlns:a16="http://schemas.microsoft.com/office/drawing/2014/main" id="{4D226148-43A2-1C89-7634-D9F69F138302}"/>
                  </a:ext>
                </a:extLst>
              </p:cNvPr>
              <p:cNvSpPr/>
              <p:nvPr/>
            </p:nvSpPr>
            <p:spPr>
              <a:xfrm>
                <a:off x="7797152" y="1807006"/>
                <a:ext cx="3674746" cy="1396193"/>
              </a:xfrm>
              <a:prstGeom prst="rect">
                <a:avLst/>
              </a:prstGeom>
              <a:solidFill>
                <a:srgbClr val="1C567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8BBF6282-A2B7-732B-35AE-0D085CE1E91F}"/>
                  </a:ext>
                </a:extLst>
              </p:cNvPr>
              <p:cNvSpPr txBox="1"/>
              <p:nvPr/>
            </p:nvSpPr>
            <p:spPr>
              <a:xfrm>
                <a:off x="7779222" y="1839189"/>
                <a:ext cx="3556354" cy="1289969"/>
              </a:xfrm>
              <a:prstGeom prst="rect">
                <a:avLst/>
              </a:prstGeom>
              <a:noFill/>
            </p:spPr>
            <p:txBody>
              <a:bodyPr wrap="square">
                <a:spAutoFit/>
              </a:bodyPr>
              <a:lstStyle/>
              <a:p>
                <a:pPr>
                  <a:lnSpc>
                    <a:spcPct val="110000"/>
                  </a:lnSpc>
                </a:pPr>
                <a:r>
                  <a:rPr lang="en-US" sz="1200" dirty="0">
                    <a:solidFill>
                      <a:schemeClr val="bg1"/>
                    </a:solidFill>
                  </a:rPr>
                  <a:t>If you're offered a seat on a rocket ship, don't ask what seat! Just get on.</a:t>
                </a:r>
              </a:p>
              <a:p>
                <a:pPr>
                  <a:lnSpc>
                    <a:spcPct val="110000"/>
                  </a:lnSpc>
                </a:pPr>
                <a:endParaRPr lang="en-US" sz="1200" dirty="0">
                  <a:solidFill>
                    <a:schemeClr val="bg1"/>
                  </a:solidFill>
                </a:endParaRPr>
              </a:p>
              <a:p>
                <a:pPr>
                  <a:lnSpc>
                    <a:spcPct val="110000"/>
                  </a:lnSpc>
                </a:pPr>
                <a:endParaRPr lang="en-US" sz="1200" dirty="0">
                  <a:solidFill>
                    <a:schemeClr val="bg1"/>
                  </a:solidFill>
                </a:endParaRPr>
              </a:p>
              <a:p>
                <a:pPr algn="r">
                  <a:lnSpc>
                    <a:spcPct val="110000"/>
                  </a:lnSpc>
                </a:pPr>
                <a:r>
                  <a:rPr lang="en-US" sz="1200" dirty="0">
                    <a:solidFill>
                      <a:schemeClr val="bg1"/>
                    </a:solidFill>
                  </a:rPr>
                  <a:t>John </a:t>
                </a:r>
                <a:r>
                  <a:rPr lang="en-US" sz="1200" dirty="0" err="1">
                    <a:solidFill>
                      <a:schemeClr val="bg1"/>
                    </a:solidFill>
                  </a:rPr>
                  <a:t>Tanchiatco</a:t>
                </a:r>
                <a:r>
                  <a:rPr lang="en-US" sz="1200" dirty="0">
                    <a:solidFill>
                      <a:schemeClr val="bg1"/>
                    </a:solidFill>
                  </a:rPr>
                  <a:t> RN</a:t>
                </a:r>
              </a:p>
              <a:p>
                <a:pPr algn="r">
                  <a:lnSpc>
                    <a:spcPct val="110000"/>
                  </a:lnSpc>
                </a:pPr>
                <a:r>
                  <a:rPr lang="en-US" sz="1100" dirty="0">
                    <a:solidFill>
                      <a:schemeClr val="bg1"/>
                    </a:solidFill>
                  </a:rPr>
                  <a:t>COO</a:t>
                </a:r>
              </a:p>
            </p:txBody>
          </p:sp>
          <p:sp>
            <p:nvSpPr>
              <p:cNvPr id="35" name="Rectangle 34">
                <a:extLst>
                  <a:ext uri="{FF2B5EF4-FFF2-40B4-BE49-F238E27FC236}">
                    <a16:creationId xmlns:a16="http://schemas.microsoft.com/office/drawing/2014/main" id="{35219401-2EF3-D3A0-EF6D-20D8412AAE83}"/>
                  </a:ext>
                </a:extLst>
              </p:cNvPr>
              <p:cNvSpPr/>
              <p:nvPr/>
            </p:nvSpPr>
            <p:spPr>
              <a:xfrm>
                <a:off x="7734970" y="1746429"/>
                <a:ext cx="3674746" cy="1396194"/>
              </a:xfrm>
              <a:prstGeom prst="rect">
                <a:avLst/>
              </a:prstGeom>
              <a:noFill/>
              <a:ln w="63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36" name="Graphic 35">
                <a:extLst>
                  <a:ext uri="{FF2B5EF4-FFF2-40B4-BE49-F238E27FC236}">
                    <a16:creationId xmlns:a16="http://schemas.microsoft.com/office/drawing/2014/main" id="{9CA8D424-D5CA-1D2E-E62A-CC0377143E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77792" y="1657582"/>
                <a:ext cx="203513" cy="177694"/>
              </a:xfrm>
              <a:prstGeom prst="rect">
                <a:avLst/>
              </a:prstGeom>
            </p:spPr>
          </p:pic>
        </p:grpSp>
        <p:pic>
          <p:nvPicPr>
            <p:cNvPr id="12" name="Picture 11" descr="A person in a suit with his arms crossed&#10;&#10;Description automatically generated">
              <a:extLst>
                <a:ext uri="{FF2B5EF4-FFF2-40B4-BE49-F238E27FC236}">
                  <a16:creationId xmlns:a16="http://schemas.microsoft.com/office/drawing/2014/main" id="{A44B4738-06AB-B014-0388-FFED42C9885D}"/>
                </a:ext>
              </a:extLst>
            </p:cNvPr>
            <p:cNvPicPr>
              <a:picLocks noChangeAspect="1"/>
            </p:cNvPicPr>
            <p:nvPr/>
          </p:nvPicPr>
          <p:blipFill>
            <a:blip r:embed="rId5"/>
            <a:stretch>
              <a:fillRect/>
            </a:stretch>
          </p:blipFill>
          <p:spPr>
            <a:xfrm>
              <a:off x="427856" y="952984"/>
              <a:ext cx="1651350" cy="2311889"/>
            </a:xfrm>
            <a:prstGeom prst="rect">
              <a:avLst/>
            </a:prstGeom>
          </p:spPr>
        </p:pic>
        <p:grpSp>
          <p:nvGrpSpPr>
            <p:cNvPr id="17" name="Group 16">
              <a:extLst>
                <a:ext uri="{FF2B5EF4-FFF2-40B4-BE49-F238E27FC236}">
                  <a16:creationId xmlns:a16="http://schemas.microsoft.com/office/drawing/2014/main" id="{A55C8EA7-47E8-889F-8BA3-E33088E5602E}"/>
                </a:ext>
              </a:extLst>
            </p:cNvPr>
            <p:cNvGrpSpPr/>
            <p:nvPr/>
          </p:nvGrpSpPr>
          <p:grpSpPr>
            <a:xfrm>
              <a:off x="1903649" y="1652580"/>
              <a:ext cx="3736928" cy="1545617"/>
              <a:chOff x="1903649" y="1652580"/>
              <a:chExt cx="3736928" cy="1545617"/>
            </a:xfrm>
          </p:grpSpPr>
          <p:sp>
            <p:nvSpPr>
              <p:cNvPr id="7" name="Rectangle 6">
                <a:extLst>
                  <a:ext uri="{FF2B5EF4-FFF2-40B4-BE49-F238E27FC236}">
                    <a16:creationId xmlns:a16="http://schemas.microsoft.com/office/drawing/2014/main" id="{420C7EDD-791A-9C8D-C0FD-B726D014D8A9}"/>
                  </a:ext>
                </a:extLst>
              </p:cNvPr>
              <p:cNvSpPr/>
              <p:nvPr/>
            </p:nvSpPr>
            <p:spPr>
              <a:xfrm>
                <a:off x="1965831" y="1802004"/>
                <a:ext cx="3674746" cy="1396193"/>
              </a:xfrm>
              <a:prstGeom prst="rect">
                <a:avLst/>
              </a:prstGeom>
              <a:solidFill>
                <a:srgbClr val="1C567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990C6F2-32C6-1E06-A927-59C3DE417A64}"/>
                  </a:ext>
                </a:extLst>
              </p:cNvPr>
              <p:cNvSpPr txBox="1"/>
              <p:nvPr/>
            </p:nvSpPr>
            <p:spPr>
              <a:xfrm>
                <a:off x="1965831" y="1842776"/>
                <a:ext cx="3556354" cy="1303434"/>
              </a:xfrm>
              <a:prstGeom prst="rect">
                <a:avLst/>
              </a:prstGeom>
              <a:noFill/>
            </p:spPr>
            <p:txBody>
              <a:bodyPr wrap="square">
                <a:spAutoFit/>
              </a:bodyPr>
              <a:lstStyle/>
              <a:p>
                <a:pPr>
                  <a:lnSpc>
                    <a:spcPct val="110000"/>
                  </a:lnSpc>
                </a:pPr>
                <a:r>
                  <a:rPr lang="en-US" sz="1200" dirty="0">
                    <a:solidFill>
                      <a:schemeClr val="bg1"/>
                    </a:solidFill>
                  </a:rPr>
                  <a:t>Financial constraints should never influence the ability of healthcare workers to learn and expand their knowledge and skills.</a:t>
                </a:r>
              </a:p>
              <a:p>
                <a:pPr>
                  <a:lnSpc>
                    <a:spcPct val="110000"/>
                  </a:lnSpc>
                </a:pPr>
                <a:endParaRPr lang="en-US" sz="1200" dirty="0"/>
              </a:p>
              <a:p>
                <a:pPr algn="r">
                  <a:lnSpc>
                    <a:spcPct val="110000"/>
                  </a:lnSpc>
                </a:pPr>
                <a:r>
                  <a:rPr lang="en-US" sz="1200" dirty="0">
                    <a:solidFill>
                      <a:schemeClr val="bg1"/>
                    </a:solidFill>
                  </a:rPr>
                  <a:t>Hugues Villeneuve RN</a:t>
                </a:r>
              </a:p>
              <a:p>
                <a:pPr algn="r">
                  <a:lnSpc>
                    <a:spcPct val="110000"/>
                  </a:lnSpc>
                </a:pPr>
                <a:r>
                  <a:rPr lang="en-US" sz="1100" dirty="0">
                    <a:solidFill>
                      <a:schemeClr val="bg1"/>
                    </a:solidFill>
                  </a:rPr>
                  <a:t>CEO AND FOUNDER</a:t>
                </a:r>
              </a:p>
            </p:txBody>
          </p:sp>
          <p:sp>
            <p:nvSpPr>
              <p:cNvPr id="22" name="Rectangle 21">
                <a:extLst>
                  <a:ext uri="{FF2B5EF4-FFF2-40B4-BE49-F238E27FC236}">
                    <a16:creationId xmlns:a16="http://schemas.microsoft.com/office/drawing/2014/main" id="{5DF7A38E-302B-058B-BF3A-083531D62073}"/>
                  </a:ext>
                </a:extLst>
              </p:cNvPr>
              <p:cNvSpPr/>
              <p:nvPr/>
            </p:nvSpPr>
            <p:spPr>
              <a:xfrm>
                <a:off x="1903649" y="1741427"/>
                <a:ext cx="3674746" cy="1396194"/>
              </a:xfrm>
              <a:prstGeom prst="rect">
                <a:avLst/>
              </a:prstGeom>
              <a:noFill/>
              <a:ln w="63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21" name="Graphic 20">
                <a:extLst>
                  <a:ext uri="{FF2B5EF4-FFF2-40B4-BE49-F238E27FC236}">
                    <a16:creationId xmlns:a16="http://schemas.microsoft.com/office/drawing/2014/main" id="{9718E3A8-A9D4-5017-288F-419EBAF9F17E}"/>
                  </a:ext>
                </a:extLst>
              </p:cNvPr>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2246471" y="1652580"/>
                <a:ext cx="203513" cy="177694"/>
              </a:xfrm>
              <a:prstGeom prst="rect">
                <a:avLst/>
              </a:prstGeom>
            </p:spPr>
          </p:pic>
        </p:grpSp>
        <p:sp>
          <p:nvSpPr>
            <p:cNvPr id="13" name="Rectangle 12">
              <a:extLst>
                <a:ext uri="{FF2B5EF4-FFF2-40B4-BE49-F238E27FC236}">
                  <a16:creationId xmlns:a16="http://schemas.microsoft.com/office/drawing/2014/main" id="{1DF07020-2467-B850-ECE8-1C5922E87081}"/>
                </a:ext>
              </a:extLst>
            </p:cNvPr>
            <p:cNvSpPr/>
            <p:nvPr/>
          </p:nvSpPr>
          <p:spPr>
            <a:xfrm>
              <a:off x="0" y="3258774"/>
              <a:ext cx="12192000" cy="6851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dirty="0"/>
            </a:p>
          </p:txBody>
        </p:sp>
      </p:grpSp>
      <p:sp>
        <p:nvSpPr>
          <p:cNvPr id="9" name="TextBox 8">
            <a:extLst>
              <a:ext uri="{FF2B5EF4-FFF2-40B4-BE49-F238E27FC236}">
                <a16:creationId xmlns:a16="http://schemas.microsoft.com/office/drawing/2014/main" id="{75B7A4D0-FCFB-664D-0108-920C9D9EF726}"/>
              </a:ext>
            </a:extLst>
          </p:cNvPr>
          <p:cNvSpPr txBox="1"/>
          <p:nvPr/>
        </p:nvSpPr>
        <p:spPr>
          <a:xfrm>
            <a:off x="6326682" y="3317054"/>
            <a:ext cx="5386277" cy="2053511"/>
          </a:xfrm>
          <a:prstGeom prst="rect">
            <a:avLst/>
          </a:prstGeom>
          <a:noFill/>
        </p:spPr>
        <p:txBody>
          <a:bodyPr wrap="square">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As a Registered Nurse with extensive teaching experience, John has led initiatives at IV Mastery to develop high-quality educational content for healthcare professionals, addressing the unique challenges in healthcare education. </a:t>
            </a:r>
          </a:p>
          <a:p>
            <a:pPr>
              <a:lnSpc>
                <a:spcPct val="110000"/>
              </a:lnSpc>
            </a:pPr>
            <a:r>
              <a:rPr lang="en-US" sz="1100" dirty="0"/>
              <a:t>His expertise in team management and operational efficiency enhances collaboration and drives business growth. John's strategic and analytical skills help optimize processes and improve user experiences. Drawn to IV Mastery’s global educational mission, he aims to advance healthcare education and make a significant impact worldwide. John believes his skills and experiences align well with the Chief Operating Officer role.</a:t>
            </a:r>
            <a:endParaRPr lang="sv-SE" sz="1100" dirty="0"/>
          </a:p>
        </p:txBody>
      </p:sp>
      <p:sp>
        <p:nvSpPr>
          <p:cNvPr id="10" name="TextBox 9">
            <a:extLst>
              <a:ext uri="{FF2B5EF4-FFF2-40B4-BE49-F238E27FC236}">
                <a16:creationId xmlns:a16="http://schemas.microsoft.com/office/drawing/2014/main" id="{BBC85E89-51C3-8542-0040-1B32151CD8CE}"/>
              </a:ext>
            </a:extLst>
          </p:cNvPr>
          <p:cNvSpPr txBox="1"/>
          <p:nvPr/>
        </p:nvSpPr>
        <p:spPr>
          <a:xfrm>
            <a:off x="479040" y="3317054"/>
            <a:ext cx="5161537" cy="2598019"/>
          </a:xfrm>
          <a:prstGeom prst="rect">
            <a:avLst/>
          </a:prstGeom>
          <a:noFill/>
        </p:spPr>
        <p:txBody>
          <a:bodyPr wrap="square">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Hugues, a vascular access specialist with over 30 years of experience, founded IV Mastery, an online training platform, in response to the lack of effective training options. </a:t>
            </a:r>
          </a:p>
          <a:p>
            <a:pPr>
              <a:lnSpc>
                <a:spcPct val="110000"/>
              </a:lnSpc>
            </a:pPr>
            <a:r>
              <a:rPr lang="en-US" sz="1100" dirty="0"/>
              <a:t>Recognizing the need for better resources, Hugues developed an affordable and user-friendly solution to train healthcare workers in inserting peripheral lines, midlines, and PICCs using 3CG technology. Over the past six years, he has developed 20 courses offering more than 30 contact hours, significantly easing the education process for RNs, LPNs, and LVNs. IV Mastery aims to modernize education in skilled nursing facilities by making comprehensive IV training accessible anytime, thus setting new standards in intravenous practice. In Q3 2024, Hugues successfully exited PICC Performance, a vascular access company, so that he can dedicate his full focus to IV Mastery.   </a:t>
            </a:r>
            <a:endParaRPr lang="sv-SE" sz="1100" dirty="0"/>
          </a:p>
        </p:txBody>
      </p:sp>
    </p:spTree>
    <p:extLst>
      <p:ext uri="{BB962C8B-B14F-4D97-AF65-F5344CB8AC3E}">
        <p14:creationId xmlns:p14="http://schemas.microsoft.com/office/powerpoint/2010/main" val="2594342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CE63111-EC27-1DC4-D071-37929353A929}"/>
              </a:ext>
            </a:extLst>
          </p:cNvPr>
          <p:cNvSpPr>
            <a:spLocks noGrp="1"/>
          </p:cNvSpPr>
          <p:nvPr>
            <p:ph type="ftr" sz="quarter" idx="11"/>
          </p:nvPr>
        </p:nvSpPr>
        <p:spPr>
          <a:xfrm>
            <a:off x="4038600" y="6073775"/>
            <a:ext cx="4114800" cy="365125"/>
          </a:xfrm>
        </p:spPr>
        <p:txBody>
          <a:bodyPr/>
          <a:lstStyle/>
          <a:p>
            <a:r>
              <a:rPr lang="en-US"/>
              <a:t>Privileged and Confidential</a:t>
            </a:r>
          </a:p>
        </p:txBody>
      </p:sp>
      <p:sp>
        <p:nvSpPr>
          <p:cNvPr id="4" name="Slide Number Placeholder 3">
            <a:extLst>
              <a:ext uri="{FF2B5EF4-FFF2-40B4-BE49-F238E27FC236}">
                <a16:creationId xmlns:a16="http://schemas.microsoft.com/office/drawing/2014/main" id="{2FCD99E4-61FC-FB13-711A-8AECDE428A7D}"/>
              </a:ext>
            </a:extLst>
          </p:cNvPr>
          <p:cNvSpPr>
            <a:spLocks noGrp="1"/>
          </p:cNvSpPr>
          <p:nvPr>
            <p:ph type="sldNum" sz="quarter" idx="12"/>
          </p:nvPr>
        </p:nvSpPr>
        <p:spPr>
          <a:xfrm>
            <a:off x="10613091" y="6063384"/>
            <a:ext cx="744557" cy="365125"/>
          </a:xfrm>
        </p:spPr>
        <p:txBody>
          <a:bodyPr/>
          <a:lstStyle/>
          <a:p>
            <a:fld id="{AB3D2D16-A94D-E44D-B3D8-7D757E2BDE6A}" type="slidenum">
              <a:rPr lang="en-US" smtClean="0"/>
              <a:pPr/>
              <a:t>9</a:t>
            </a:fld>
            <a:endParaRPr lang="en-US"/>
          </a:p>
        </p:txBody>
      </p:sp>
      <p:grpSp>
        <p:nvGrpSpPr>
          <p:cNvPr id="2" name="Group 1">
            <a:extLst>
              <a:ext uri="{FF2B5EF4-FFF2-40B4-BE49-F238E27FC236}">
                <a16:creationId xmlns:a16="http://schemas.microsoft.com/office/drawing/2014/main" id="{2F0DC936-4852-6169-980A-9220E293F9BE}"/>
              </a:ext>
            </a:extLst>
          </p:cNvPr>
          <p:cNvGrpSpPr/>
          <p:nvPr/>
        </p:nvGrpSpPr>
        <p:grpSpPr>
          <a:xfrm>
            <a:off x="624743" y="1277866"/>
            <a:ext cx="4996570" cy="1932068"/>
            <a:chOff x="624743" y="1277866"/>
            <a:chExt cx="4996570" cy="1932068"/>
          </a:xfrm>
        </p:grpSpPr>
        <p:sp>
          <p:nvSpPr>
            <p:cNvPr id="12" name="Oval 11">
              <a:extLst>
                <a:ext uri="{FF2B5EF4-FFF2-40B4-BE49-F238E27FC236}">
                  <a16:creationId xmlns:a16="http://schemas.microsoft.com/office/drawing/2014/main" id="{85EC046F-B9AF-5EC9-7F1D-EECB81B76E4B}"/>
                </a:ext>
              </a:extLst>
            </p:cNvPr>
            <p:cNvSpPr>
              <a:spLocks noChangeAspect="1"/>
            </p:cNvSpPr>
            <p:nvPr/>
          </p:nvSpPr>
          <p:spPr>
            <a:xfrm>
              <a:off x="624743" y="1277866"/>
              <a:ext cx="824179" cy="838555"/>
            </a:xfrm>
            <a:prstGeom prst="ellipse">
              <a:avLst/>
            </a:prstGeom>
            <a:solidFill>
              <a:srgbClr val="1C5670"/>
            </a:solid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a:extLst>
                <a:ext uri="{FF2B5EF4-FFF2-40B4-BE49-F238E27FC236}">
                  <a16:creationId xmlns:a16="http://schemas.microsoft.com/office/drawing/2014/main" id="{A0FD581D-DE8E-84EE-186F-68F8F765589B}"/>
                </a:ext>
              </a:extLst>
            </p:cNvPr>
            <p:cNvSpPr>
              <a:spLocks noChangeAspect="1"/>
            </p:cNvSpPr>
            <p:nvPr/>
          </p:nvSpPr>
          <p:spPr>
            <a:xfrm>
              <a:off x="624743" y="1277866"/>
              <a:ext cx="838555" cy="838555"/>
            </a:xfrm>
            <a:prstGeom prst="ellipse">
              <a:avLst/>
            </a:prstGeom>
            <a:blipFill dpi="0" rotWithShape="1">
              <a:blip r:embed="rId2"/>
              <a:srcRect/>
              <a:tile tx="-196850" ty="-38100" sx="100000" sy="100000" flip="none" algn="tl"/>
            </a:blip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TextBox 8">
              <a:extLst>
                <a:ext uri="{FF2B5EF4-FFF2-40B4-BE49-F238E27FC236}">
                  <a16:creationId xmlns:a16="http://schemas.microsoft.com/office/drawing/2014/main" id="{8F190F9C-5C9A-7A94-219B-779FA414D2CA}"/>
                </a:ext>
              </a:extLst>
            </p:cNvPr>
            <p:cNvSpPr txBox="1"/>
            <p:nvPr/>
          </p:nvSpPr>
          <p:spPr>
            <a:xfrm>
              <a:off x="1506514" y="1731965"/>
              <a:ext cx="4114799" cy="1477969"/>
            </a:xfrm>
            <a:prstGeom prst="rect">
              <a:avLst/>
            </a:prstGeom>
            <a:noFill/>
          </p:spPr>
          <p:txBody>
            <a:bodyPr wrap="square" rtlCol="0">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Since 2020, Gabriel has utilized his extensive healthcare experience at IV Mastery to develop new and effective course content.</a:t>
              </a:r>
            </a:p>
            <a:p>
              <a:pPr>
                <a:lnSpc>
                  <a:spcPct val="110000"/>
                </a:lnSpc>
                <a:spcAft>
                  <a:spcPts val="300"/>
                </a:spcAft>
              </a:pPr>
              <a:r>
                <a:rPr lang="en-US" sz="1100" dirty="0"/>
                <a:t>His responsibilities include performing quality control, making necessary adjustments for implementation, and adhering to the industry's best practices, techniques, and standards to maintain high content quality.</a:t>
              </a:r>
            </a:p>
          </p:txBody>
        </p:sp>
        <p:sp>
          <p:nvSpPr>
            <p:cNvPr id="11" name="TextBox 10">
              <a:extLst>
                <a:ext uri="{FF2B5EF4-FFF2-40B4-BE49-F238E27FC236}">
                  <a16:creationId xmlns:a16="http://schemas.microsoft.com/office/drawing/2014/main" id="{F96580BF-8B87-5B62-709E-9C8F7948A2CE}"/>
                </a:ext>
              </a:extLst>
            </p:cNvPr>
            <p:cNvSpPr txBox="1"/>
            <p:nvPr/>
          </p:nvSpPr>
          <p:spPr>
            <a:xfrm>
              <a:off x="1506514" y="1277866"/>
              <a:ext cx="1968758" cy="492186"/>
            </a:xfrm>
            <a:prstGeom prst="rect">
              <a:avLst/>
            </a:prstGeom>
            <a:noFill/>
          </p:spPr>
          <p:txBody>
            <a:bodyPr wrap="square" rtlCol="0">
              <a:spAutoFit/>
            </a:bodyPr>
            <a:lstStyle/>
            <a:p>
              <a:pPr>
                <a:lnSpc>
                  <a:spcPct val="110000"/>
                </a:lnSpc>
              </a:pPr>
              <a:r>
                <a:rPr lang="en-US" sz="1400" dirty="0">
                  <a:latin typeface="Montserrat Medium" pitchFamily="2" charset="0"/>
                  <a:ea typeface="Inter" panose="02000503000000020004" pitchFamily="2" charset="0"/>
                  <a:cs typeface="Poppins" pitchFamily="2" charset="77"/>
                </a:rPr>
                <a:t>Gabriel Villeneuve</a:t>
              </a:r>
            </a:p>
            <a:p>
              <a:pPr>
                <a:lnSpc>
                  <a:spcPct val="110000"/>
                </a:lnSpc>
              </a:pPr>
              <a:r>
                <a:rPr lang="en-US" sz="1000" dirty="0">
                  <a:ea typeface="Inter" panose="02000503000000020004" pitchFamily="2" charset="0"/>
                  <a:cs typeface="Poppins" pitchFamily="2" charset="77"/>
                </a:rPr>
                <a:t>HEAD PROJECT MANAGER</a:t>
              </a:r>
            </a:p>
          </p:txBody>
        </p:sp>
      </p:grpSp>
      <p:grpSp>
        <p:nvGrpSpPr>
          <p:cNvPr id="5" name="Group 4">
            <a:extLst>
              <a:ext uri="{FF2B5EF4-FFF2-40B4-BE49-F238E27FC236}">
                <a16:creationId xmlns:a16="http://schemas.microsoft.com/office/drawing/2014/main" id="{93A35403-AF88-CBEC-A512-EBA85946C356}"/>
              </a:ext>
            </a:extLst>
          </p:cNvPr>
          <p:cNvGrpSpPr/>
          <p:nvPr/>
        </p:nvGrpSpPr>
        <p:grpSpPr>
          <a:xfrm>
            <a:off x="6180581" y="1277866"/>
            <a:ext cx="5386676" cy="1745863"/>
            <a:chOff x="6180581" y="1277866"/>
            <a:chExt cx="5386676" cy="1745863"/>
          </a:xfrm>
        </p:grpSpPr>
        <p:sp>
          <p:nvSpPr>
            <p:cNvPr id="15" name="Oval 14">
              <a:extLst>
                <a:ext uri="{FF2B5EF4-FFF2-40B4-BE49-F238E27FC236}">
                  <a16:creationId xmlns:a16="http://schemas.microsoft.com/office/drawing/2014/main" id="{655FF28A-B6B6-2E0A-B01F-620832EBD8C3}"/>
                </a:ext>
              </a:extLst>
            </p:cNvPr>
            <p:cNvSpPr>
              <a:spLocks noChangeAspect="1"/>
            </p:cNvSpPr>
            <p:nvPr/>
          </p:nvSpPr>
          <p:spPr>
            <a:xfrm>
              <a:off x="6180581" y="1277866"/>
              <a:ext cx="838555" cy="838555"/>
            </a:xfrm>
            <a:prstGeom prst="ellipse">
              <a:avLst/>
            </a:prstGeom>
            <a:solidFill>
              <a:srgbClr val="1C5670"/>
            </a:solid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4" name="Oval 43">
              <a:extLst>
                <a:ext uri="{FF2B5EF4-FFF2-40B4-BE49-F238E27FC236}">
                  <a16:creationId xmlns:a16="http://schemas.microsoft.com/office/drawing/2014/main" id="{9FE26AAB-64A5-7057-A454-524B3BCB0A3F}"/>
                </a:ext>
              </a:extLst>
            </p:cNvPr>
            <p:cNvSpPr>
              <a:spLocks noChangeAspect="1"/>
            </p:cNvSpPr>
            <p:nvPr/>
          </p:nvSpPr>
          <p:spPr>
            <a:xfrm>
              <a:off x="6180581" y="1277866"/>
              <a:ext cx="838555" cy="838555"/>
            </a:xfrm>
            <a:prstGeom prst="ellipse">
              <a:avLst/>
            </a:prstGeom>
            <a:blipFill dpi="0" rotWithShape="1">
              <a:blip r:embed="rId3"/>
              <a:srcRect/>
              <a:tile tx="-241300" ty="-6350" sx="100000" sy="100000" flip="none" algn="tl"/>
            </a:blip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5" name="TextBox 44">
              <a:extLst>
                <a:ext uri="{FF2B5EF4-FFF2-40B4-BE49-F238E27FC236}">
                  <a16:creationId xmlns:a16="http://schemas.microsoft.com/office/drawing/2014/main" id="{6BE41CB8-981C-04D4-0146-CBCAD7F0F013}"/>
                </a:ext>
              </a:extLst>
            </p:cNvPr>
            <p:cNvSpPr txBox="1"/>
            <p:nvPr/>
          </p:nvSpPr>
          <p:spPr>
            <a:xfrm>
              <a:off x="7076729" y="1731965"/>
              <a:ext cx="4490528" cy="1291764"/>
            </a:xfrm>
            <a:prstGeom prst="rect">
              <a:avLst/>
            </a:prstGeom>
            <a:noFill/>
          </p:spPr>
          <p:txBody>
            <a:bodyPr wrap="square" rtlCol="0">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Julie Waterhouse, a WordPress web developer and </a:t>
              </a:r>
              <a:r>
                <a:rPr lang="en-US" sz="1200" dirty="0" err="1">
                  <a:latin typeface="Poppins Medium" panose="00000600000000000000" pitchFamily="2" charset="0"/>
                  <a:cs typeface="Poppins Medium" panose="00000600000000000000" pitchFamily="2" charset="0"/>
                </a:rPr>
                <a:t>AccessAlly</a:t>
              </a:r>
              <a:r>
                <a:rPr lang="en-US" sz="1200" dirty="0">
                  <a:latin typeface="Poppins Medium" panose="00000600000000000000" pitchFamily="2" charset="0"/>
                  <a:cs typeface="Poppins Medium" panose="00000600000000000000" pitchFamily="2" charset="0"/>
                </a:rPr>
                <a:t> Certified Partner, brings over 30 years of experience in information technology. </a:t>
              </a:r>
            </a:p>
            <a:p>
              <a:pPr>
                <a:lnSpc>
                  <a:spcPct val="110000"/>
                </a:lnSpc>
                <a:spcAft>
                  <a:spcPts val="300"/>
                </a:spcAft>
              </a:pPr>
              <a:r>
                <a:rPr lang="en-US" sz="1100" dirty="0"/>
                <a:t>Since 2020, she has been working with IV Mastery through her company, JD Waterhouse, developing their website, membership system, and automation solutions.</a:t>
              </a:r>
            </a:p>
          </p:txBody>
        </p:sp>
        <p:sp>
          <p:nvSpPr>
            <p:cNvPr id="46" name="TextBox 45">
              <a:extLst>
                <a:ext uri="{FF2B5EF4-FFF2-40B4-BE49-F238E27FC236}">
                  <a16:creationId xmlns:a16="http://schemas.microsoft.com/office/drawing/2014/main" id="{EB65F8E6-1335-9908-308B-48C972ED52D4}"/>
                </a:ext>
              </a:extLst>
            </p:cNvPr>
            <p:cNvSpPr txBox="1"/>
            <p:nvPr/>
          </p:nvSpPr>
          <p:spPr>
            <a:xfrm>
              <a:off x="7076729" y="1277866"/>
              <a:ext cx="1968758" cy="492186"/>
            </a:xfrm>
            <a:prstGeom prst="rect">
              <a:avLst/>
            </a:prstGeom>
            <a:noFill/>
          </p:spPr>
          <p:txBody>
            <a:bodyPr wrap="square" rtlCol="0">
              <a:spAutoFit/>
            </a:bodyPr>
            <a:lstStyle/>
            <a:p>
              <a:pPr>
                <a:lnSpc>
                  <a:spcPct val="110000"/>
                </a:lnSpc>
              </a:pPr>
              <a:r>
                <a:rPr lang="en-US" sz="1400" dirty="0">
                  <a:latin typeface="Montserrat Medium" pitchFamily="2" charset="0"/>
                  <a:ea typeface="Inter" panose="02000503000000020004" pitchFamily="2" charset="0"/>
                  <a:cs typeface="Poppins" pitchFamily="2" charset="77"/>
                </a:rPr>
                <a:t>Julie Waterhouse</a:t>
              </a:r>
            </a:p>
            <a:p>
              <a:pPr>
                <a:lnSpc>
                  <a:spcPct val="110000"/>
                </a:lnSpc>
              </a:pPr>
              <a:r>
                <a:rPr lang="en-US" sz="1000" dirty="0">
                  <a:ea typeface="Inter" panose="02000503000000020004" pitchFamily="2" charset="0"/>
                  <a:cs typeface="Poppins" pitchFamily="2" charset="77"/>
                </a:rPr>
                <a:t>WEBMASTER</a:t>
              </a:r>
            </a:p>
          </p:txBody>
        </p:sp>
      </p:grpSp>
      <p:sp>
        <p:nvSpPr>
          <p:cNvPr id="18" name="Title 1">
            <a:extLst>
              <a:ext uri="{FF2B5EF4-FFF2-40B4-BE49-F238E27FC236}">
                <a16:creationId xmlns:a16="http://schemas.microsoft.com/office/drawing/2014/main" id="{C5582008-DD41-39E3-2892-AF750911C8FF}"/>
              </a:ext>
            </a:extLst>
          </p:cNvPr>
          <p:cNvSpPr>
            <a:spLocks noGrp="1"/>
          </p:cNvSpPr>
          <p:nvPr>
            <p:ph type="title"/>
          </p:nvPr>
        </p:nvSpPr>
        <p:spPr>
          <a:xfrm>
            <a:off x="427856" y="445663"/>
            <a:ext cx="10515600" cy="535531"/>
          </a:xfrm>
        </p:spPr>
        <p:txBody>
          <a:bodyPr/>
          <a:lstStyle/>
          <a:p>
            <a:r>
              <a:rPr lang="en-US" dirty="0"/>
              <a:t>Team</a:t>
            </a:r>
          </a:p>
        </p:txBody>
      </p:sp>
      <p:cxnSp>
        <p:nvCxnSpPr>
          <p:cNvPr id="20" name="Straight Connector 19">
            <a:extLst>
              <a:ext uri="{FF2B5EF4-FFF2-40B4-BE49-F238E27FC236}">
                <a16:creationId xmlns:a16="http://schemas.microsoft.com/office/drawing/2014/main" id="{E6BD9CDC-30BB-D1C9-3640-C1525AF3ADCA}"/>
              </a:ext>
            </a:extLst>
          </p:cNvPr>
          <p:cNvCxnSpPr>
            <a:cxnSpLocks/>
          </p:cNvCxnSpPr>
          <p:nvPr/>
        </p:nvCxnSpPr>
        <p:spPr>
          <a:xfrm>
            <a:off x="276225" y="3429000"/>
            <a:ext cx="11649075" cy="0"/>
          </a:xfrm>
          <a:prstGeom prst="line">
            <a:avLst/>
          </a:prstGeom>
          <a:ln w="22225">
            <a:solidFill>
              <a:srgbClr val="112834"/>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B2F0F41F-5CF8-53EC-E562-2EEE768B8A27}"/>
              </a:ext>
            </a:extLst>
          </p:cNvPr>
          <p:cNvGrpSpPr/>
          <p:nvPr/>
        </p:nvGrpSpPr>
        <p:grpSpPr>
          <a:xfrm>
            <a:off x="624743" y="3660046"/>
            <a:ext cx="5369841" cy="2182684"/>
            <a:chOff x="624743" y="3660046"/>
            <a:chExt cx="5369841" cy="2182684"/>
          </a:xfrm>
        </p:grpSpPr>
        <p:sp>
          <p:nvSpPr>
            <p:cNvPr id="60" name="TextBox 59">
              <a:extLst>
                <a:ext uri="{FF2B5EF4-FFF2-40B4-BE49-F238E27FC236}">
                  <a16:creationId xmlns:a16="http://schemas.microsoft.com/office/drawing/2014/main" id="{E940607C-2729-82A7-43AF-47EA7413F3EE}"/>
                </a:ext>
              </a:extLst>
            </p:cNvPr>
            <p:cNvSpPr txBox="1"/>
            <p:nvPr/>
          </p:nvSpPr>
          <p:spPr>
            <a:xfrm>
              <a:off x="1506514" y="4178556"/>
              <a:ext cx="4488070" cy="1664174"/>
            </a:xfrm>
            <a:prstGeom prst="rect">
              <a:avLst/>
            </a:prstGeom>
            <a:noFill/>
          </p:spPr>
          <p:txBody>
            <a:bodyPr wrap="square" rtlCol="0">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Antonio is a seasoned accounting professional with a robust background in various industries, including government, retail, technology, and real estate. </a:t>
              </a:r>
            </a:p>
            <a:p>
              <a:pPr>
                <a:lnSpc>
                  <a:spcPct val="110000"/>
                </a:lnSpc>
                <a:spcAft>
                  <a:spcPts val="300"/>
                </a:spcAft>
              </a:pPr>
              <a:r>
                <a:rPr lang="en-US" sz="1100" dirty="0"/>
                <a:t>He graduated from Albertus Magnus College with a BS and an MBA in Business and Economics, concentrating in Accounting. Over the years, Antonio has provided his expertise to a diverse clientele, offering financial analysis, tax preparation, and business consulting services.</a:t>
              </a:r>
            </a:p>
          </p:txBody>
        </p:sp>
        <p:sp>
          <p:nvSpPr>
            <p:cNvPr id="61" name="TextBox 60">
              <a:extLst>
                <a:ext uri="{FF2B5EF4-FFF2-40B4-BE49-F238E27FC236}">
                  <a16:creationId xmlns:a16="http://schemas.microsoft.com/office/drawing/2014/main" id="{79A37DA6-12E0-8B94-58E3-0E96D96BF58D}"/>
                </a:ext>
              </a:extLst>
            </p:cNvPr>
            <p:cNvSpPr txBox="1"/>
            <p:nvPr/>
          </p:nvSpPr>
          <p:spPr>
            <a:xfrm>
              <a:off x="1506514" y="3724457"/>
              <a:ext cx="2641144" cy="492186"/>
            </a:xfrm>
            <a:prstGeom prst="rect">
              <a:avLst/>
            </a:prstGeom>
            <a:noFill/>
          </p:spPr>
          <p:txBody>
            <a:bodyPr wrap="square" rtlCol="0">
              <a:spAutoFit/>
            </a:bodyPr>
            <a:lstStyle/>
            <a:p>
              <a:pPr>
                <a:lnSpc>
                  <a:spcPct val="110000"/>
                </a:lnSpc>
              </a:pPr>
              <a:r>
                <a:rPr lang="en-US" sz="1400" dirty="0">
                  <a:latin typeface="Montserrat Medium" pitchFamily="2" charset="0"/>
                  <a:ea typeface="Inter" panose="02000503000000020004" pitchFamily="2" charset="0"/>
                  <a:cs typeface="Poppins" pitchFamily="2" charset="77"/>
                </a:rPr>
                <a:t>Antonio </a:t>
              </a:r>
              <a:r>
                <a:rPr lang="en-US" sz="1400" dirty="0" err="1">
                  <a:latin typeface="Montserrat Medium" pitchFamily="2" charset="0"/>
                  <a:ea typeface="Inter" panose="02000503000000020004" pitchFamily="2" charset="0"/>
                  <a:cs typeface="Poppins" pitchFamily="2" charset="77"/>
                </a:rPr>
                <a:t>Pasquarella</a:t>
              </a:r>
              <a:endParaRPr lang="en-US" sz="1400" dirty="0">
                <a:latin typeface="Montserrat Medium" pitchFamily="2" charset="0"/>
                <a:ea typeface="Inter" panose="02000503000000020004" pitchFamily="2" charset="0"/>
                <a:cs typeface="Poppins" pitchFamily="2" charset="77"/>
              </a:endParaRPr>
            </a:p>
            <a:p>
              <a:pPr>
                <a:lnSpc>
                  <a:spcPct val="110000"/>
                </a:lnSpc>
              </a:pPr>
              <a:r>
                <a:rPr lang="en-US" sz="1000" dirty="0">
                  <a:ea typeface="Inter" panose="02000503000000020004" pitchFamily="2" charset="0"/>
                  <a:cs typeface="Poppins" pitchFamily="2" charset="77"/>
                </a:rPr>
                <a:t>ACCOUNTANT</a:t>
              </a:r>
            </a:p>
          </p:txBody>
        </p:sp>
        <p:sp>
          <p:nvSpPr>
            <p:cNvPr id="16" name="Oval 15">
              <a:extLst>
                <a:ext uri="{FF2B5EF4-FFF2-40B4-BE49-F238E27FC236}">
                  <a16:creationId xmlns:a16="http://schemas.microsoft.com/office/drawing/2014/main" id="{1288CBFA-D3A2-1A40-9AD9-4E6A61E22136}"/>
                </a:ext>
              </a:extLst>
            </p:cNvPr>
            <p:cNvSpPr>
              <a:spLocks noChangeAspect="1"/>
            </p:cNvSpPr>
            <p:nvPr/>
          </p:nvSpPr>
          <p:spPr>
            <a:xfrm>
              <a:off x="624743" y="3660046"/>
              <a:ext cx="824179" cy="838555"/>
            </a:xfrm>
            <a:prstGeom prst="ellipse">
              <a:avLst/>
            </a:prstGeom>
            <a:solidFill>
              <a:srgbClr val="1C5670"/>
            </a:solid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7" name="Oval 16">
              <a:extLst>
                <a:ext uri="{FF2B5EF4-FFF2-40B4-BE49-F238E27FC236}">
                  <a16:creationId xmlns:a16="http://schemas.microsoft.com/office/drawing/2014/main" id="{34911234-BBD2-B600-368B-F5904BBC1049}"/>
                </a:ext>
              </a:extLst>
            </p:cNvPr>
            <p:cNvSpPr>
              <a:spLocks noChangeAspect="1"/>
            </p:cNvSpPr>
            <p:nvPr/>
          </p:nvSpPr>
          <p:spPr>
            <a:xfrm>
              <a:off x="624743" y="3660046"/>
              <a:ext cx="838555" cy="838555"/>
            </a:xfrm>
            <a:prstGeom prst="ellipse">
              <a:avLst/>
            </a:prstGeom>
            <a:blipFill dpi="0" rotWithShape="1">
              <a:blip r:embed="rId4"/>
              <a:srcRect/>
              <a:tile tx="-425450" ty="-57150" sx="100000" sy="100000" flip="none" algn="tl"/>
            </a:blip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grpSp>
      <p:grpSp>
        <p:nvGrpSpPr>
          <p:cNvPr id="6" name="Group 5">
            <a:extLst>
              <a:ext uri="{FF2B5EF4-FFF2-40B4-BE49-F238E27FC236}">
                <a16:creationId xmlns:a16="http://schemas.microsoft.com/office/drawing/2014/main" id="{EBD810FD-F5D7-A316-F2E1-74BCEA25AC5F}"/>
              </a:ext>
            </a:extLst>
          </p:cNvPr>
          <p:cNvGrpSpPr/>
          <p:nvPr/>
        </p:nvGrpSpPr>
        <p:grpSpPr>
          <a:xfrm>
            <a:off x="6180581" y="3660046"/>
            <a:ext cx="5177067" cy="1977604"/>
            <a:chOff x="6180581" y="3660046"/>
            <a:chExt cx="5177067" cy="1977604"/>
          </a:xfrm>
        </p:grpSpPr>
        <p:sp>
          <p:nvSpPr>
            <p:cNvPr id="68" name="TextBox 67">
              <a:extLst>
                <a:ext uri="{FF2B5EF4-FFF2-40B4-BE49-F238E27FC236}">
                  <a16:creationId xmlns:a16="http://schemas.microsoft.com/office/drawing/2014/main" id="{CEA19834-5A60-056C-94AA-D6CB696A36B2}"/>
                </a:ext>
              </a:extLst>
            </p:cNvPr>
            <p:cNvSpPr txBox="1"/>
            <p:nvPr/>
          </p:nvSpPr>
          <p:spPr>
            <a:xfrm>
              <a:off x="7076729" y="4164362"/>
              <a:ext cx="4280919" cy="1473288"/>
            </a:xfrm>
            <a:prstGeom prst="rect">
              <a:avLst/>
            </a:prstGeom>
            <a:noFill/>
          </p:spPr>
          <p:txBody>
            <a:bodyPr wrap="square" rtlCol="0">
              <a:spAutoFit/>
            </a:bodyPr>
            <a:lstStyle/>
            <a:p>
              <a:pPr>
                <a:lnSpc>
                  <a:spcPct val="110000"/>
                </a:lnSpc>
                <a:spcAft>
                  <a:spcPts val="300"/>
                </a:spcAft>
              </a:pPr>
              <a:r>
                <a:rPr lang="en-US" sz="1200" dirty="0">
                  <a:latin typeface="Poppins Medium" panose="00000600000000000000" pitchFamily="2" charset="0"/>
                  <a:cs typeface="Poppins Medium" panose="00000600000000000000" pitchFamily="2" charset="0"/>
                </a:rPr>
                <a:t>An accomplished Georgia business, contracts, and intellectual property attorney with over three decades of experience. </a:t>
              </a:r>
            </a:p>
            <a:p>
              <a:pPr>
                <a:lnSpc>
                  <a:spcPct val="110000"/>
                </a:lnSpc>
                <a:spcAft>
                  <a:spcPts val="300"/>
                </a:spcAft>
              </a:pPr>
              <a:r>
                <a:rPr lang="en-US" sz="1100" dirty="0"/>
                <a:t>Now, as the owner of Becker Law LLC, Steve uses his comprehensive knowledge of the legal system and business world to help Metro Atlanta freelancers, startups, and small and medium businesses achieve their goals.</a:t>
              </a:r>
            </a:p>
          </p:txBody>
        </p:sp>
        <p:sp>
          <p:nvSpPr>
            <p:cNvPr id="69" name="TextBox 68">
              <a:extLst>
                <a:ext uri="{FF2B5EF4-FFF2-40B4-BE49-F238E27FC236}">
                  <a16:creationId xmlns:a16="http://schemas.microsoft.com/office/drawing/2014/main" id="{825485EE-B1B2-9455-1A47-729FBEC18E09}"/>
                </a:ext>
              </a:extLst>
            </p:cNvPr>
            <p:cNvSpPr txBox="1"/>
            <p:nvPr/>
          </p:nvSpPr>
          <p:spPr>
            <a:xfrm>
              <a:off x="7076729" y="3710264"/>
              <a:ext cx="1968758" cy="492186"/>
            </a:xfrm>
            <a:prstGeom prst="rect">
              <a:avLst/>
            </a:prstGeom>
            <a:noFill/>
          </p:spPr>
          <p:txBody>
            <a:bodyPr wrap="square" rtlCol="0">
              <a:spAutoFit/>
            </a:bodyPr>
            <a:lstStyle/>
            <a:p>
              <a:pPr>
                <a:lnSpc>
                  <a:spcPct val="110000"/>
                </a:lnSpc>
              </a:pPr>
              <a:r>
                <a:rPr lang="en-US" sz="1400" dirty="0">
                  <a:latin typeface="Montserrat Medium" pitchFamily="2" charset="0"/>
                  <a:cs typeface="Poppins" pitchFamily="2" charset="77"/>
                </a:rPr>
                <a:t>Steven Becker</a:t>
              </a:r>
            </a:p>
            <a:p>
              <a:pPr>
                <a:lnSpc>
                  <a:spcPct val="110000"/>
                </a:lnSpc>
              </a:pPr>
              <a:r>
                <a:rPr lang="en-US" sz="1000" dirty="0">
                  <a:ea typeface="Inter" panose="02000503000000020004" pitchFamily="2" charset="0"/>
                  <a:cs typeface="Poppins" pitchFamily="2" charset="77"/>
                </a:rPr>
                <a:t>ATTORNEY</a:t>
              </a:r>
            </a:p>
          </p:txBody>
        </p:sp>
        <p:sp>
          <p:nvSpPr>
            <p:cNvPr id="14" name="Oval 13">
              <a:extLst>
                <a:ext uri="{FF2B5EF4-FFF2-40B4-BE49-F238E27FC236}">
                  <a16:creationId xmlns:a16="http://schemas.microsoft.com/office/drawing/2014/main" id="{F6404850-DD64-028A-FF79-0E4A36D645B7}"/>
                </a:ext>
              </a:extLst>
            </p:cNvPr>
            <p:cNvSpPr>
              <a:spLocks noChangeAspect="1"/>
            </p:cNvSpPr>
            <p:nvPr/>
          </p:nvSpPr>
          <p:spPr>
            <a:xfrm>
              <a:off x="6180581" y="3660046"/>
              <a:ext cx="838555" cy="838555"/>
            </a:xfrm>
            <a:prstGeom prst="ellipse">
              <a:avLst/>
            </a:prstGeom>
            <a:solidFill>
              <a:srgbClr val="1C5670"/>
            </a:solid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9" name="Oval 18">
              <a:extLst>
                <a:ext uri="{FF2B5EF4-FFF2-40B4-BE49-F238E27FC236}">
                  <a16:creationId xmlns:a16="http://schemas.microsoft.com/office/drawing/2014/main" id="{78C38E24-023F-40BE-4816-9E25A14F42F2}"/>
                </a:ext>
              </a:extLst>
            </p:cNvPr>
            <p:cNvSpPr>
              <a:spLocks noChangeAspect="1"/>
            </p:cNvSpPr>
            <p:nvPr/>
          </p:nvSpPr>
          <p:spPr>
            <a:xfrm>
              <a:off x="6180581" y="3660046"/>
              <a:ext cx="838555" cy="838555"/>
            </a:xfrm>
            <a:prstGeom prst="ellipse">
              <a:avLst/>
            </a:prstGeom>
            <a:blipFill dpi="0" rotWithShape="1">
              <a:blip r:embed="rId5"/>
              <a:srcRect/>
              <a:tile tx="-139700" ty="-6350" sx="100000" sy="100000" flip="none" algn="tl"/>
            </a:blip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extLst>
      <p:ext uri="{BB962C8B-B14F-4D97-AF65-F5344CB8AC3E}">
        <p14:creationId xmlns:p14="http://schemas.microsoft.com/office/powerpoint/2010/main" val="1574917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61CDE07B-B8C2-B5FA-7294-B2BB5F95AEF4}"/>
              </a:ext>
            </a:extLst>
          </p:cNvPr>
          <p:cNvSpPr/>
          <p:nvPr/>
        </p:nvSpPr>
        <p:spPr>
          <a:xfrm>
            <a:off x="0" y="5482638"/>
            <a:ext cx="12192000" cy="29209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3" name="Group 2">
            <a:extLst>
              <a:ext uri="{FF2B5EF4-FFF2-40B4-BE49-F238E27FC236}">
                <a16:creationId xmlns:a16="http://schemas.microsoft.com/office/drawing/2014/main" id="{B246F7BC-B689-D7C6-2D1F-54239B0EF183}"/>
              </a:ext>
            </a:extLst>
          </p:cNvPr>
          <p:cNvGrpSpPr/>
          <p:nvPr/>
        </p:nvGrpSpPr>
        <p:grpSpPr>
          <a:xfrm>
            <a:off x="-2219091" y="1094492"/>
            <a:ext cx="16627238" cy="4607807"/>
            <a:chOff x="-2219091" y="1094492"/>
            <a:chExt cx="16627238" cy="4607807"/>
          </a:xfrm>
        </p:grpSpPr>
        <p:sp>
          <p:nvSpPr>
            <p:cNvPr id="54" name="Isosceles Triangle 53">
              <a:extLst>
                <a:ext uri="{FF2B5EF4-FFF2-40B4-BE49-F238E27FC236}">
                  <a16:creationId xmlns:a16="http://schemas.microsoft.com/office/drawing/2014/main" id="{17CA5392-CE55-0433-5233-3379B8906040}"/>
                </a:ext>
              </a:extLst>
            </p:cNvPr>
            <p:cNvSpPr>
              <a:spLocks noChangeAspect="1"/>
            </p:cNvSpPr>
            <p:nvPr/>
          </p:nvSpPr>
          <p:spPr>
            <a:xfrm flipV="1">
              <a:off x="-2219091" y="1119892"/>
              <a:ext cx="5321298" cy="4582407"/>
            </a:xfrm>
            <a:prstGeom prst="triangle">
              <a:avLst/>
            </a:prstGeom>
            <a:blipFill dpi="0" rotWithShape="0">
              <a:blip r:embed="rId2"/>
              <a:srcRect/>
              <a:tile tx="260350" ty="0" sx="100000" sy="100000" flip="none" algn="tl"/>
            </a:blip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55" name="Isosceles Triangle 54">
              <a:extLst>
                <a:ext uri="{FF2B5EF4-FFF2-40B4-BE49-F238E27FC236}">
                  <a16:creationId xmlns:a16="http://schemas.microsoft.com/office/drawing/2014/main" id="{B2B5619C-6715-5030-B533-450194A62FFE}"/>
                </a:ext>
              </a:extLst>
            </p:cNvPr>
            <p:cNvSpPr>
              <a:spLocks noChangeAspect="1"/>
            </p:cNvSpPr>
            <p:nvPr/>
          </p:nvSpPr>
          <p:spPr>
            <a:xfrm flipV="1">
              <a:off x="9086849" y="1094492"/>
              <a:ext cx="5321298" cy="4582407"/>
            </a:xfrm>
            <a:prstGeom prst="triangle">
              <a:avLst/>
            </a:prstGeom>
            <a:blipFill dpi="0" rotWithShape="0">
              <a:blip r:embed="rId3"/>
              <a:srcRect/>
              <a:tile tx="-336550" ty="0" sx="100000" sy="100000" flip="none" algn="tl"/>
            </a:blip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Isosceles Triangle 8">
              <a:extLst>
                <a:ext uri="{FF2B5EF4-FFF2-40B4-BE49-F238E27FC236}">
                  <a16:creationId xmlns:a16="http://schemas.microsoft.com/office/drawing/2014/main" id="{9A02597D-1413-DD82-57DC-9D70CCAF3AA8}"/>
                </a:ext>
              </a:extLst>
            </p:cNvPr>
            <p:cNvSpPr>
              <a:spLocks noChangeAspect="1"/>
            </p:cNvSpPr>
            <p:nvPr/>
          </p:nvSpPr>
          <p:spPr>
            <a:xfrm>
              <a:off x="608130" y="1094492"/>
              <a:ext cx="5321298" cy="4582407"/>
            </a:xfrm>
            <a:prstGeom prst="triangle">
              <a:avLst/>
            </a:prstGeom>
            <a:blipFill dpi="0" rotWithShape="1">
              <a:blip r:embed="rId4"/>
              <a:srcRect/>
              <a:tile tx="-88900" ty="-152400" sx="100000" sy="100000" flip="none" algn="tl"/>
            </a:blip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8" name="Isosceles Triangle 17">
              <a:extLst>
                <a:ext uri="{FF2B5EF4-FFF2-40B4-BE49-F238E27FC236}">
                  <a16:creationId xmlns:a16="http://schemas.microsoft.com/office/drawing/2014/main" id="{40BA4875-4045-CFFF-5D44-CD26956944F5}"/>
                </a:ext>
              </a:extLst>
            </p:cNvPr>
            <p:cNvSpPr>
              <a:spLocks noChangeAspect="1"/>
            </p:cNvSpPr>
            <p:nvPr/>
          </p:nvSpPr>
          <p:spPr>
            <a:xfrm flipV="1">
              <a:off x="3435351" y="1094492"/>
              <a:ext cx="5321298" cy="4582407"/>
            </a:xfrm>
            <a:prstGeom prst="triangle">
              <a:avLst/>
            </a:prstGeom>
            <a:blipFill dpi="0" rotWithShape="0">
              <a:blip r:embed="rId5"/>
              <a:srcRect/>
              <a:tile tx="-508000" ty="0" sx="100000" sy="100000" flip="none" algn="tl"/>
            </a:blip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1" name="Isosceles Triangle 20">
              <a:extLst>
                <a:ext uri="{FF2B5EF4-FFF2-40B4-BE49-F238E27FC236}">
                  <a16:creationId xmlns:a16="http://schemas.microsoft.com/office/drawing/2014/main" id="{456D6769-129C-9C21-75E9-B5FF6DA12716}"/>
                </a:ext>
              </a:extLst>
            </p:cNvPr>
            <p:cNvSpPr>
              <a:spLocks noChangeAspect="1"/>
            </p:cNvSpPr>
            <p:nvPr/>
          </p:nvSpPr>
          <p:spPr>
            <a:xfrm>
              <a:off x="6262572" y="1094492"/>
              <a:ext cx="5321298" cy="4582407"/>
            </a:xfrm>
            <a:prstGeom prst="triangle">
              <a:avLst/>
            </a:prstGeom>
            <a:blipFill dpi="0" rotWithShape="1">
              <a:blip r:embed="rId6"/>
              <a:srcRect/>
              <a:tile tx="-1231900" ty="19050" sx="100000" sy="100000" flip="none" algn="tl"/>
            </a:blip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Target Market</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10</a:t>
            </a:fld>
            <a:endParaRPr lang="en-US"/>
          </a:p>
        </p:txBody>
      </p:sp>
      <p:sp>
        <p:nvSpPr>
          <p:cNvPr id="56" name="Rectangle 55">
            <a:extLst>
              <a:ext uri="{FF2B5EF4-FFF2-40B4-BE49-F238E27FC236}">
                <a16:creationId xmlns:a16="http://schemas.microsoft.com/office/drawing/2014/main" id="{D23DAF2C-CD18-F4AE-215E-888E86526BD8}"/>
              </a:ext>
            </a:extLst>
          </p:cNvPr>
          <p:cNvSpPr/>
          <p:nvPr/>
        </p:nvSpPr>
        <p:spPr>
          <a:xfrm>
            <a:off x="0" y="1009651"/>
            <a:ext cx="12192000" cy="29209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10" name="Group 9">
            <a:extLst>
              <a:ext uri="{FF2B5EF4-FFF2-40B4-BE49-F238E27FC236}">
                <a16:creationId xmlns:a16="http://schemas.microsoft.com/office/drawing/2014/main" id="{F00EED5C-2353-5735-1066-567363977BB4}"/>
              </a:ext>
            </a:extLst>
          </p:cNvPr>
          <p:cNvGrpSpPr/>
          <p:nvPr/>
        </p:nvGrpSpPr>
        <p:grpSpPr>
          <a:xfrm>
            <a:off x="0" y="4216401"/>
            <a:ext cx="12192000" cy="1547108"/>
            <a:chOff x="0" y="4216401"/>
            <a:chExt cx="12192000" cy="1547108"/>
          </a:xfrm>
        </p:grpSpPr>
        <p:sp>
          <p:nvSpPr>
            <p:cNvPr id="58" name="Rectangle 57">
              <a:extLst>
                <a:ext uri="{FF2B5EF4-FFF2-40B4-BE49-F238E27FC236}">
                  <a16:creationId xmlns:a16="http://schemas.microsoft.com/office/drawing/2014/main" id="{F5F847E5-3470-752C-1812-03D56F4E6BA1}"/>
                </a:ext>
              </a:extLst>
            </p:cNvPr>
            <p:cNvSpPr/>
            <p:nvPr/>
          </p:nvSpPr>
          <p:spPr>
            <a:xfrm>
              <a:off x="0" y="4216401"/>
              <a:ext cx="12192000" cy="1547108"/>
            </a:xfrm>
            <a:prstGeom prst="rect">
              <a:avLst/>
            </a:prstGeom>
            <a:gradFill flip="none" rotWithShape="1">
              <a:gsLst>
                <a:gs pos="0">
                  <a:schemeClr val="tx2">
                    <a:alpha val="45000"/>
                  </a:schemeClr>
                </a:gs>
                <a:gs pos="79000">
                  <a:schemeClr val="tx2"/>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1" name="TextBox 50">
              <a:extLst>
                <a:ext uri="{FF2B5EF4-FFF2-40B4-BE49-F238E27FC236}">
                  <a16:creationId xmlns:a16="http://schemas.microsoft.com/office/drawing/2014/main" id="{E312E123-857A-8C01-C78E-8676046B93ED}"/>
                </a:ext>
              </a:extLst>
            </p:cNvPr>
            <p:cNvSpPr txBox="1"/>
            <p:nvPr/>
          </p:nvSpPr>
          <p:spPr>
            <a:xfrm>
              <a:off x="2454953" y="4294060"/>
              <a:ext cx="2700608" cy="343492"/>
            </a:xfrm>
            <a:prstGeom prst="rect">
              <a:avLst/>
            </a:prstGeom>
            <a:noFill/>
          </p:spPr>
          <p:txBody>
            <a:bodyPr wrap="square">
              <a:spAutoFit/>
            </a:bodyPr>
            <a:lstStyle/>
            <a:p>
              <a:pPr algn="ctr">
                <a:lnSpc>
                  <a:spcPct val="110000"/>
                </a:lnSpc>
              </a:pPr>
              <a:r>
                <a:rPr lang="en-US" sz="1600" dirty="0">
                  <a:solidFill>
                    <a:schemeClr val="bg1"/>
                  </a:solidFill>
                  <a:latin typeface="+mj-lt"/>
                </a:rPr>
                <a:t>Long-Term Care (LTC) Pharmacies</a:t>
              </a:r>
            </a:p>
          </p:txBody>
        </p:sp>
        <p:sp>
          <p:nvSpPr>
            <p:cNvPr id="52" name="TextBox 51">
              <a:extLst>
                <a:ext uri="{FF2B5EF4-FFF2-40B4-BE49-F238E27FC236}">
                  <a16:creationId xmlns:a16="http://schemas.microsoft.com/office/drawing/2014/main" id="{E4306880-2A5F-66F3-12AA-46A834CEB5C3}"/>
                </a:ext>
              </a:extLst>
            </p:cNvPr>
            <p:cNvSpPr txBox="1"/>
            <p:nvPr/>
          </p:nvSpPr>
          <p:spPr>
            <a:xfrm>
              <a:off x="5953899" y="4294060"/>
              <a:ext cx="2080597" cy="343492"/>
            </a:xfrm>
            <a:prstGeom prst="rect">
              <a:avLst/>
            </a:prstGeom>
            <a:noFill/>
          </p:spPr>
          <p:txBody>
            <a:bodyPr wrap="square">
              <a:spAutoFit/>
            </a:bodyPr>
            <a:lstStyle/>
            <a:p>
              <a:pPr algn="ctr">
                <a:lnSpc>
                  <a:spcPct val="110000"/>
                </a:lnSpc>
              </a:pPr>
              <a:r>
                <a:rPr lang="en-US" sz="1600" dirty="0">
                  <a:solidFill>
                    <a:schemeClr val="bg1"/>
                  </a:solidFill>
                  <a:latin typeface="+mj-lt"/>
                </a:rPr>
                <a:t>Skilled Nursing Facilities</a:t>
              </a:r>
            </a:p>
          </p:txBody>
        </p:sp>
        <p:sp>
          <p:nvSpPr>
            <p:cNvPr id="53" name="TextBox 52">
              <a:extLst>
                <a:ext uri="{FF2B5EF4-FFF2-40B4-BE49-F238E27FC236}">
                  <a16:creationId xmlns:a16="http://schemas.microsoft.com/office/drawing/2014/main" id="{ADA2EA36-2276-2D21-4844-50EFDEF9ECA4}"/>
                </a:ext>
              </a:extLst>
            </p:cNvPr>
            <p:cNvSpPr txBox="1"/>
            <p:nvPr/>
          </p:nvSpPr>
          <p:spPr>
            <a:xfrm>
              <a:off x="8832834" y="4294060"/>
              <a:ext cx="1478233" cy="343492"/>
            </a:xfrm>
            <a:prstGeom prst="rect">
              <a:avLst/>
            </a:prstGeom>
            <a:noFill/>
          </p:spPr>
          <p:txBody>
            <a:bodyPr wrap="square">
              <a:spAutoFit/>
            </a:bodyPr>
            <a:lstStyle/>
            <a:p>
              <a:pPr algn="ctr">
                <a:lnSpc>
                  <a:spcPct val="110000"/>
                </a:lnSpc>
              </a:pPr>
              <a:r>
                <a:rPr lang="en-US" sz="1600" dirty="0">
                  <a:solidFill>
                    <a:schemeClr val="bg1"/>
                  </a:solidFill>
                  <a:latin typeface="+mj-lt"/>
                </a:rPr>
                <a:t>Individual Nurses</a:t>
              </a:r>
            </a:p>
          </p:txBody>
        </p:sp>
        <p:sp>
          <p:nvSpPr>
            <p:cNvPr id="6" name="TextBox 5">
              <a:extLst>
                <a:ext uri="{FF2B5EF4-FFF2-40B4-BE49-F238E27FC236}">
                  <a16:creationId xmlns:a16="http://schemas.microsoft.com/office/drawing/2014/main" id="{6C439FFD-9D53-644B-C2DE-297145D764CA}"/>
                </a:ext>
              </a:extLst>
            </p:cNvPr>
            <p:cNvSpPr txBox="1"/>
            <p:nvPr/>
          </p:nvSpPr>
          <p:spPr>
            <a:xfrm>
              <a:off x="159951" y="4294060"/>
              <a:ext cx="1496664" cy="343492"/>
            </a:xfrm>
            <a:prstGeom prst="rect">
              <a:avLst/>
            </a:prstGeom>
            <a:noFill/>
          </p:spPr>
          <p:txBody>
            <a:bodyPr wrap="square">
              <a:spAutoFit/>
            </a:bodyPr>
            <a:lstStyle/>
            <a:p>
              <a:pPr algn="ctr">
                <a:lnSpc>
                  <a:spcPct val="110000"/>
                </a:lnSpc>
              </a:pPr>
              <a:r>
                <a:rPr lang="en-US" sz="1600" dirty="0">
                  <a:solidFill>
                    <a:schemeClr val="bg1"/>
                  </a:solidFill>
                  <a:latin typeface="+mj-lt"/>
                </a:rPr>
                <a:t>Home Healthcare</a:t>
              </a:r>
            </a:p>
          </p:txBody>
        </p:sp>
        <p:sp>
          <p:nvSpPr>
            <p:cNvPr id="7" name="TextBox 6">
              <a:extLst>
                <a:ext uri="{FF2B5EF4-FFF2-40B4-BE49-F238E27FC236}">
                  <a16:creationId xmlns:a16="http://schemas.microsoft.com/office/drawing/2014/main" id="{8D8227B9-596A-6E13-78B4-B24E4CC8192D}"/>
                </a:ext>
              </a:extLst>
            </p:cNvPr>
            <p:cNvSpPr txBox="1"/>
            <p:nvPr/>
          </p:nvSpPr>
          <p:spPr>
            <a:xfrm>
              <a:off x="11109405" y="4294060"/>
              <a:ext cx="922644" cy="343492"/>
            </a:xfrm>
            <a:prstGeom prst="rect">
              <a:avLst/>
            </a:prstGeom>
            <a:noFill/>
          </p:spPr>
          <p:txBody>
            <a:bodyPr wrap="square">
              <a:spAutoFit/>
            </a:bodyPr>
            <a:lstStyle/>
            <a:p>
              <a:pPr algn="ctr">
                <a:lnSpc>
                  <a:spcPct val="110000"/>
                </a:lnSpc>
              </a:pPr>
              <a:r>
                <a:rPr lang="en-US" sz="1600" dirty="0">
                  <a:solidFill>
                    <a:schemeClr val="bg1"/>
                  </a:solidFill>
                  <a:latin typeface="+mj-lt"/>
                </a:rPr>
                <a:t>Hospitals</a:t>
              </a:r>
            </a:p>
          </p:txBody>
        </p:sp>
        <p:sp>
          <p:nvSpPr>
            <p:cNvPr id="8" name="TextBox 7">
              <a:extLst>
                <a:ext uri="{FF2B5EF4-FFF2-40B4-BE49-F238E27FC236}">
                  <a16:creationId xmlns:a16="http://schemas.microsoft.com/office/drawing/2014/main" id="{47172115-EE78-B509-8D2A-531B7A125DE4}"/>
                </a:ext>
              </a:extLst>
            </p:cNvPr>
            <p:cNvSpPr txBox="1"/>
            <p:nvPr/>
          </p:nvSpPr>
          <p:spPr>
            <a:xfrm>
              <a:off x="159951" y="4666209"/>
              <a:ext cx="11872098" cy="1016304"/>
            </a:xfrm>
            <a:prstGeom prst="rect">
              <a:avLst/>
            </a:prstGeom>
            <a:noFill/>
          </p:spPr>
          <p:txBody>
            <a:bodyPr wrap="square">
              <a:spAutoFit/>
            </a:bodyPr>
            <a:lstStyle/>
            <a:p>
              <a:pPr algn="just">
                <a:lnSpc>
                  <a:spcPct val="110000"/>
                </a:lnSpc>
                <a:buClr>
                  <a:schemeClr val="accent4"/>
                </a:buClr>
              </a:pPr>
              <a:r>
                <a:rPr lang="en-US" sz="1100" dirty="0">
                  <a:solidFill>
                    <a:schemeClr val="bg1"/>
                  </a:solidFill>
                </a:rPr>
                <a:t>IV Mastery offers expert-led, online training accessible year-round for a cost-effective monthly fee. It includes a white-labeling program for customization with company colors and logos, and a continuing education program designed to enhance retention and client satisfaction. Training is provided in 15 to 20-minute segments, making it suitable for healthcare workers to learn during downtime. The program is tailored to meet regulatory requirements and standards nationwide for skilled nursing facilities, ensuring staff remain compliant and competent. Nurses can achieve certifications in various IV procedures, including peripheral catheter insertion and parenteral nutrition management, through a platform that features modules with videos, quizzes, and additional learning resources.</a:t>
              </a:r>
            </a:p>
          </p:txBody>
        </p:sp>
      </p:grpSp>
    </p:spTree>
    <p:extLst>
      <p:ext uri="{BB962C8B-B14F-4D97-AF65-F5344CB8AC3E}">
        <p14:creationId xmlns:p14="http://schemas.microsoft.com/office/powerpoint/2010/main" val="367750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Competitive Landscape</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11</a:t>
            </a:fld>
            <a:endParaRPr lang="en-US"/>
          </a:p>
        </p:txBody>
      </p:sp>
      <p:pic>
        <p:nvPicPr>
          <p:cNvPr id="9" name="Picture 8">
            <a:extLst>
              <a:ext uri="{FF2B5EF4-FFF2-40B4-BE49-F238E27FC236}">
                <a16:creationId xmlns:a16="http://schemas.microsoft.com/office/drawing/2014/main" id="{7788D330-284B-1BF8-86E4-B1667AF798E7}"/>
              </a:ext>
            </a:extLst>
          </p:cNvPr>
          <p:cNvPicPr>
            <a:picLocks noChangeAspect="1"/>
          </p:cNvPicPr>
          <p:nvPr/>
        </p:nvPicPr>
        <p:blipFill rotWithShape="1">
          <a:blip r:embed="rId2">
            <a:alphaModFix amt="50000"/>
          </a:blip>
          <a:srcRect t="11036" b="20665"/>
          <a:stretch/>
        </p:blipFill>
        <p:spPr>
          <a:xfrm>
            <a:off x="-6096" y="1641294"/>
            <a:ext cx="12198096" cy="3575412"/>
          </a:xfrm>
          <a:prstGeom prst="rect">
            <a:avLst/>
          </a:prstGeom>
        </p:spPr>
      </p:pic>
      <p:sp>
        <p:nvSpPr>
          <p:cNvPr id="10" name="Rectangle 9">
            <a:extLst>
              <a:ext uri="{FF2B5EF4-FFF2-40B4-BE49-F238E27FC236}">
                <a16:creationId xmlns:a16="http://schemas.microsoft.com/office/drawing/2014/main" id="{AA3E35FF-9C12-A4BF-72A3-E68BCF9E088B}"/>
              </a:ext>
            </a:extLst>
          </p:cNvPr>
          <p:cNvSpPr/>
          <p:nvPr/>
        </p:nvSpPr>
        <p:spPr>
          <a:xfrm>
            <a:off x="335043" y="2257863"/>
            <a:ext cx="3210738" cy="2342275"/>
          </a:xfrm>
          <a:prstGeom prst="rect">
            <a:avLst/>
          </a:prstGeom>
          <a:solidFill>
            <a:schemeClr val="tx2">
              <a:alpha val="90140"/>
            </a:schemeClr>
          </a:solidFill>
          <a:ln>
            <a:gradFill flip="none" rotWithShape="1">
              <a:gsLst>
                <a:gs pos="0">
                  <a:schemeClr val="bg1">
                    <a:lumMod val="50000"/>
                  </a:schemeClr>
                </a:gs>
                <a:gs pos="52000">
                  <a:schemeClr val="accent4">
                    <a:lumMod val="0"/>
                    <a:lumOff val="100000"/>
                  </a:schemeClr>
                </a:gs>
                <a:gs pos="100000">
                  <a:schemeClr val="bg1">
                    <a:lumMod val="50000"/>
                  </a:schemeClr>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tIns="548640" bIns="91440" rtlCol="0" anchor="t" anchorCtr="0"/>
          <a:lstStyle/>
          <a:p>
            <a:pPr marL="7938">
              <a:lnSpc>
                <a:spcPct val="110000"/>
              </a:lnSpc>
            </a:pPr>
            <a:r>
              <a:rPr lang="en-US" sz="1200" spc="300" dirty="0">
                <a:latin typeface="Poppins Medium" panose="00000600000000000000" pitchFamily="2" charset="0"/>
                <a:cs typeface="Poppins Medium" panose="00000600000000000000" pitchFamily="2" charset="0"/>
              </a:rPr>
              <a:t>MAJOR PLAYER</a:t>
            </a:r>
          </a:p>
          <a:p>
            <a:pPr marL="7938">
              <a:lnSpc>
                <a:spcPct val="110000"/>
              </a:lnSpc>
            </a:pPr>
            <a:r>
              <a:rPr lang="en-US" sz="1200" dirty="0"/>
              <a:t>IV Mastery competes in a dynamic market with players like Pedagogy Education, PICC Resource, and Infusion Knowledge.</a:t>
            </a:r>
          </a:p>
        </p:txBody>
      </p:sp>
      <p:sp>
        <p:nvSpPr>
          <p:cNvPr id="14" name="Rectangle 13">
            <a:extLst>
              <a:ext uri="{FF2B5EF4-FFF2-40B4-BE49-F238E27FC236}">
                <a16:creationId xmlns:a16="http://schemas.microsoft.com/office/drawing/2014/main" id="{1491A5D5-DF98-5678-22EE-9CDC9FD40345}"/>
              </a:ext>
            </a:extLst>
          </p:cNvPr>
          <p:cNvSpPr/>
          <p:nvPr/>
        </p:nvSpPr>
        <p:spPr>
          <a:xfrm>
            <a:off x="4487583" y="2257863"/>
            <a:ext cx="3210738" cy="2342275"/>
          </a:xfrm>
          <a:prstGeom prst="rect">
            <a:avLst/>
          </a:prstGeom>
          <a:solidFill>
            <a:srgbClr val="817B79">
              <a:alpha val="89703"/>
            </a:srgbClr>
          </a:solidFill>
          <a:ln>
            <a:gradFill flip="none" rotWithShape="1">
              <a:gsLst>
                <a:gs pos="0">
                  <a:schemeClr val="bg1">
                    <a:lumMod val="50000"/>
                  </a:schemeClr>
                </a:gs>
                <a:gs pos="52000">
                  <a:schemeClr val="accent4">
                    <a:lumMod val="0"/>
                    <a:lumOff val="100000"/>
                  </a:schemeClr>
                </a:gs>
                <a:gs pos="100000">
                  <a:schemeClr val="bg1">
                    <a:lumMod val="50000"/>
                  </a:schemeClr>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tIns="548640" bIns="91440" rtlCol="0" anchor="t" anchorCtr="0"/>
          <a:lstStyle/>
          <a:p>
            <a:pPr marL="7938">
              <a:lnSpc>
                <a:spcPct val="110000"/>
              </a:lnSpc>
            </a:pPr>
            <a:r>
              <a:rPr lang="en-US" sz="1200" spc="300" dirty="0">
                <a:latin typeface="Poppins Medium" panose="00000600000000000000" pitchFamily="2" charset="0"/>
                <a:cs typeface="Poppins Medium" panose="00000600000000000000" pitchFamily="2" charset="0"/>
              </a:rPr>
              <a:t>COMPETITIVE ADVANTAGE</a:t>
            </a:r>
          </a:p>
          <a:p>
            <a:pPr marL="7938">
              <a:lnSpc>
                <a:spcPct val="110000"/>
              </a:lnSpc>
            </a:pPr>
            <a:r>
              <a:rPr lang="en-US" sz="1200" dirty="0"/>
              <a:t>IV Mastery sets itself apart with its immersive and interactive training modules that simulate real-world scenarios, offering a flexible and practical learning experience that caters to the diverse schedules of busy healthcare providers.</a:t>
            </a:r>
          </a:p>
        </p:txBody>
      </p:sp>
      <p:sp>
        <p:nvSpPr>
          <p:cNvPr id="15" name="Rectangle 14">
            <a:extLst>
              <a:ext uri="{FF2B5EF4-FFF2-40B4-BE49-F238E27FC236}">
                <a16:creationId xmlns:a16="http://schemas.microsoft.com/office/drawing/2014/main" id="{FE50F5E3-FECC-0ADB-B0D9-B900167FF88E}"/>
              </a:ext>
            </a:extLst>
          </p:cNvPr>
          <p:cNvSpPr/>
          <p:nvPr/>
        </p:nvSpPr>
        <p:spPr>
          <a:xfrm>
            <a:off x="8640123" y="2257863"/>
            <a:ext cx="3210738" cy="2342275"/>
          </a:xfrm>
          <a:prstGeom prst="rect">
            <a:avLst/>
          </a:prstGeom>
          <a:solidFill>
            <a:schemeClr val="tx2">
              <a:alpha val="90000"/>
            </a:schemeClr>
          </a:solidFill>
          <a:ln>
            <a:gradFill flip="none" rotWithShape="1">
              <a:gsLst>
                <a:gs pos="0">
                  <a:schemeClr val="bg1">
                    <a:lumMod val="50000"/>
                  </a:schemeClr>
                </a:gs>
                <a:gs pos="52000">
                  <a:schemeClr val="accent4">
                    <a:lumMod val="0"/>
                    <a:lumOff val="100000"/>
                  </a:schemeClr>
                </a:gs>
                <a:gs pos="100000">
                  <a:srgbClr val="A39C9A"/>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tIns="548640" bIns="91440" rtlCol="0" anchor="t" anchorCtr="0"/>
          <a:lstStyle/>
          <a:p>
            <a:pPr marL="7938">
              <a:lnSpc>
                <a:spcPct val="110000"/>
              </a:lnSpc>
            </a:pPr>
            <a:r>
              <a:rPr lang="en-US" sz="1200" spc="300" dirty="0">
                <a:latin typeface="Poppins Medium" panose="00000600000000000000" pitchFamily="2" charset="0"/>
                <a:cs typeface="Poppins Medium" panose="00000600000000000000" pitchFamily="2" charset="0"/>
              </a:rPr>
              <a:t>NICHE MARKET</a:t>
            </a:r>
          </a:p>
          <a:p>
            <a:pPr marL="7938">
              <a:lnSpc>
                <a:spcPct val="110000"/>
              </a:lnSpc>
            </a:pPr>
            <a:r>
              <a:rPr lang="en-US" sz="1200" dirty="0"/>
              <a:t>IV Mastery has carved out a niche for professionals seeking specialized IV therapy training and certification, ensuring they remain at the forefront of their field.</a:t>
            </a:r>
          </a:p>
        </p:txBody>
      </p:sp>
    </p:spTree>
    <p:extLst>
      <p:ext uri="{BB962C8B-B14F-4D97-AF65-F5344CB8AC3E}">
        <p14:creationId xmlns:p14="http://schemas.microsoft.com/office/powerpoint/2010/main" val="2576296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12</a:t>
            </a:fld>
            <a:endParaRPr lang="en-US"/>
          </a:p>
        </p:txBody>
      </p:sp>
      <p:sp>
        <p:nvSpPr>
          <p:cNvPr id="9" name="Title 1">
            <a:extLst>
              <a:ext uri="{FF2B5EF4-FFF2-40B4-BE49-F238E27FC236}">
                <a16:creationId xmlns:a16="http://schemas.microsoft.com/office/drawing/2014/main" id="{A6B91BEC-BC12-B04B-361F-9C1B595BF46C}"/>
              </a:ext>
            </a:extLst>
          </p:cNvPr>
          <p:cNvSpPr>
            <a:spLocks noGrp="1"/>
          </p:cNvSpPr>
          <p:nvPr>
            <p:ph type="title"/>
          </p:nvPr>
        </p:nvSpPr>
        <p:spPr>
          <a:xfrm>
            <a:off x="427856" y="445663"/>
            <a:ext cx="10515600" cy="535531"/>
          </a:xfrm>
        </p:spPr>
        <p:txBody>
          <a:bodyPr/>
          <a:lstStyle/>
          <a:p>
            <a:r>
              <a:rPr lang="en-US" dirty="0"/>
              <a:t>Current White Label Clients </a:t>
            </a:r>
          </a:p>
        </p:txBody>
      </p:sp>
      <p:grpSp>
        <p:nvGrpSpPr>
          <p:cNvPr id="3" name="Group 2">
            <a:extLst>
              <a:ext uri="{FF2B5EF4-FFF2-40B4-BE49-F238E27FC236}">
                <a16:creationId xmlns:a16="http://schemas.microsoft.com/office/drawing/2014/main" id="{DBDA2F06-C84F-6E49-30E9-30AE663C867A}"/>
              </a:ext>
            </a:extLst>
          </p:cNvPr>
          <p:cNvGrpSpPr/>
          <p:nvPr/>
        </p:nvGrpSpPr>
        <p:grpSpPr>
          <a:xfrm>
            <a:off x="533400" y="1020196"/>
            <a:ext cx="5113630" cy="1440450"/>
            <a:chOff x="533400" y="1229746"/>
            <a:chExt cx="5113630" cy="1440450"/>
          </a:xfrm>
        </p:grpSpPr>
        <p:sp>
          <p:nvSpPr>
            <p:cNvPr id="6" name="TextBox 5">
              <a:extLst>
                <a:ext uri="{FF2B5EF4-FFF2-40B4-BE49-F238E27FC236}">
                  <a16:creationId xmlns:a16="http://schemas.microsoft.com/office/drawing/2014/main" id="{CF8BBFEC-0DFE-E114-E749-38DDEB86CD5B}"/>
                </a:ext>
              </a:extLst>
            </p:cNvPr>
            <p:cNvSpPr txBox="1"/>
            <p:nvPr/>
          </p:nvSpPr>
          <p:spPr>
            <a:xfrm>
              <a:off x="533400" y="1455761"/>
              <a:ext cx="5113630" cy="1214435"/>
            </a:xfrm>
            <a:prstGeom prst="rect">
              <a:avLst/>
            </a:prstGeom>
            <a:noFill/>
            <a:ln w="12700">
              <a:solidFill>
                <a:schemeClr val="tx2"/>
              </a:solidFill>
              <a:miter lim="800000"/>
            </a:ln>
          </p:spPr>
          <p:txBody>
            <a:bodyPr wrap="square">
              <a:sp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400" dirty="0">
                  <a:solidFill>
                    <a:srgbClr val="112834"/>
                  </a:solidFill>
                  <a:latin typeface="+mj-lt"/>
                  <a:cs typeface="Poppins Medium" panose="00000600000000000000" pitchFamily="2" charset="0"/>
                </a:rPr>
                <a:t>Enhancing Long-Term Care Facilities Nationwide</a:t>
              </a:r>
            </a:p>
            <a:p>
              <a:pPr>
                <a:lnSpc>
                  <a:spcPct val="110000"/>
                </a:lnSpc>
                <a:spcAft>
                  <a:spcPts val="400"/>
                </a:spcAft>
              </a:pPr>
              <a:r>
                <a:rPr lang="en-US" sz="1000" dirty="0" err="1">
                  <a:solidFill>
                    <a:srgbClr val="112834"/>
                  </a:solidFill>
                </a:rPr>
                <a:t>PharmScript</a:t>
              </a:r>
              <a:r>
                <a:rPr lang="en-US" sz="1000" dirty="0">
                  <a:solidFill>
                    <a:srgbClr val="112834"/>
                  </a:solidFill>
                </a:rPr>
                <a:t> provides high-quality pharmacy services to long-term and post-acute care facilities, focusing on accuracy, timeliness, and efficiency, supported by advanced technology and continuous support services to enhance client service and patient care.</a:t>
              </a:r>
              <a:endParaRPr lang="en-PH" sz="1000" dirty="0">
                <a:solidFill>
                  <a:srgbClr val="112834"/>
                </a:solidFill>
              </a:endParaRPr>
            </a:p>
          </p:txBody>
        </p:sp>
        <p:sp>
          <p:nvSpPr>
            <p:cNvPr id="2" name="Rectangle 1">
              <a:extLst>
                <a:ext uri="{FF2B5EF4-FFF2-40B4-BE49-F238E27FC236}">
                  <a16:creationId xmlns:a16="http://schemas.microsoft.com/office/drawing/2014/main" id="{AF9EE5C6-2DF4-F9A3-0DD5-FADA07E27370}"/>
                </a:ext>
              </a:extLst>
            </p:cNvPr>
            <p:cNvSpPr/>
            <p:nvPr/>
          </p:nvSpPr>
          <p:spPr>
            <a:xfrm>
              <a:off x="4371975" y="1328280"/>
              <a:ext cx="838199" cy="254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026" name="Picture 2">
              <a:extLst>
                <a:ext uri="{FF2B5EF4-FFF2-40B4-BE49-F238E27FC236}">
                  <a16:creationId xmlns:a16="http://schemas.microsoft.com/office/drawing/2014/main" id="{424106C7-41BA-49FC-DE73-33EF102060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1475" y="1229746"/>
              <a:ext cx="1209180" cy="452029"/>
            </a:xfrm>
            <a:prstGeom prst="rect">
              <a:avLst/>
            </a:prstGeom>
            <a:noFill/>
          </p:spPr>
        </p:pic>
      </p:grpSp>
      <p:grpSp>
        <p:nvGrpSpPr>
          <p:cNvPr id="12" name="Group 11">
            <a:extLst>
              <a:ext uri="{FF2B5EF4-FFF2-40B4-BE49-F238E27FC236}">
                <a16:creationId xmlns:a16="http://schemas.microsoft.com/office/drawing/2014/main" id="{6593B361-96AD-E1E9-16C7-6284B1C966C9}"/>
              </a:ext>
            </a:extLst>
          </p:cNvPr>
          <p:cNvGrpSpPr/>
          <p:nvPr/>
        </p:nvGrpSpPr>
        <p:grpSpPr>
          <a:xfrm>
            <a:off x="533400" y="2726917"/>
            <a:ext cx="5113630" cy="1366090"/>
            <a:chOff x="533399" y="3028155"/>
            <a:chExt cx="5113630" cy="1366090"/>
          </a:xfrm>
        </p:grpSpPr>
        <p:sp>
          <p:nvSpPr>
            <p:cNvPr id="10" name="TextBox 9">
              <a:extLst>
                <a:ext uri="{FF2B5EF4-FFF2-40B4-BE49-F238E27FC236}">
                  <a16:creationId xmlns:a16="http://schemas.microsoft.com/office/drawing/2014/main" id="{5D968901-209D-985F-BDE6-C4183D876D82}"/>
                </a:ext>
              </a:extLst>
            </p:cNvPr>
            <p:cNvSpPr txBox="1"/>
            <p:nvPr/>
          </p:nvSpPr>
          <p:spPr>
            <a:xfrm>
              <a:off x="533399" y="3179810"/>
              <a:ext cx="5113630" cy="1214435"/>
            </a:xfrm>
            <a:prstGeom prst="rect">
              <a:avLst/>
            </a:prstGeom>
            <a:noFill/>
            <a:ln w="12700">
              <a:solidFill>
                <a:schemeClr val="tx2"/>
              </a:solidFill>
              <a:miter lim="800000"/>
            </a:ln>
          </p:spPr>
          <p:txBody>
            <a:bodyPr wrap="square">
              <a:sp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400" dirty="0">
                  <a:solidFill>
                    <a:srgbClr val="112834"/>
                  </a:solidFill>
                  <a:latin typeface="+mj-lt"/>
                  <a:cs typeface="Poppins Medium" panose="00000600000000000000" pitchFamily="2" charset="0"/>
                </a:rPr>
                <a:t>Comprehensive Vascular Access Services Nationwide</a:t>
              </a:r>
            </a:p>
            <a:p>
              <a:pPr>
                <a:lnSpc>
                  <a:spcPct val="110000"/>
                </a:lnSpc>
                <a:spcAft>
                  <a:spcPts val="400"/>
                </a:spcAft>
              </a:pPr>
              <a:r>
                <a:rPr lang="en-US" sz="1000" dirty="0">
                  <a:solidFill>
                    <a:srgbClr val="112834"/>
                  </a:solidFill>
                </a:rPr>
                <a:t>Peak Mobile Vascular Access provides PICC lines, Midlines, and Peripheral IV services across America, emphasizing high-quality care, expert staff, and advanced technology to ensure successful patient outcomes and prioritizing tailored care and customer satisfaction nationwide.</a:t>
              </a:r>
            </a:p>
          </p:txBody>
        </p:sp>
        <p:pic>
          <p:nvPicPr>
            <p:cNvPr id="11" name="Picture 12" descr="Home - Peak Mobile Vascular Access">
              <a:extLst>
                <a:ext uri="{FF2B5EF4-FFF2-40B4-BE49-F238E27FC236}">
                  <a16:creationId xmlns:a16="http://schemas.microsoft.com/office/drawing/2014/main" id="{DD0B589D-A076-2880-E7AC-6BCA9B3A2E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3352" y="3028155"/>
              <a:ext cx="1285425" cy="350320"/>
            </a:xfrm>
            <a:prstGeom prst="rect">
              <a:avLst/>
            </a:prstGeom>
            <a:solidFill>
              <a:schemeClr val="bg1"/>
            </a:solidFill>
          </p:spPr>
        </p:pic>
      </p:grpSp>
      <p:grpSp>
        <p:nvGrpSpPr>
          <p:cNvPr id="21" name="Group 20">
            <a:extLst>
              <a:ext uri="{FF2B5EF4-FFF2-40B4-BE49-F238E27FC236}">
                <a16:creationId xmlns:a16="http://schemas.microsoft.com/office/drawing/2014/main" id="{754FE587-6D5A-A6A7-F7BF-7C9BFCEFFFB9}"/>
              </a:ext>
            </a:extLst>
          </p:cNvPr>
          <p:cNvGrpSpPr/>
          <p:nvPr/>
        </p:nvGrpSpPr>
        <p:grpSpPr>
          <a:xfrm>
            <a:off x="533400" y="4359278"/>
            <a:ext cx="5113630" cy="1344616"/>
            <a:chOff x="533400" y="4651812"/>
            <a:chExt cx="5113630" cy="1344616"/>
          </a:xfrm>
        </p:grpSpPr>
        <p:sp>
          <p:nvSpPr>
            <p:cNvPr id="19" name="TextBox 18">
              <a:extLst>
                <a:ext uri="{FF2B5EF4-FFF2-40B4-BE49-F238E27FC236}">
                  <a16:creationId xmlns:a16="http://schemas.microsoft.com/office/drawing/2014/main" id="{A5588BE3-FDE5-49EF-0566-6A596C64067F}"/>
                </a:ext>
              </a:extLst>
            </p:cNvPr>
            <p:cNvSpPr txBox="1"/>
            <p:nvPr/>
          </p:nvSpPr>
          <p:spPr>
            <a:xfrm>
              <a:off x="533400" y="4781993"/>
              <a:ext cx="5113630" cy="1214435"/>
            </a:xfrm>
            <a:prstGeom prst="rect">
              <a:avLst/>
            </a:prstGeom>
            <a:noFill/>
            <a:ln w="12700">
              <a:solidFill>
                <a:schemeClr val="tx2"/>
              </a:solidFill>
              <a:miter lim="800000"/>
            </a:ln>
          </p:spPr>
          <p:txBody>
            <a:bodyPr wrap="square">
              <a:sp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400" dirty="0">
                  <a:solidFill>
                    <a:srgbClr val="112834"/>
                  </a:solidFill>
                  <a:latin typeface="+mj-lt"/>
                  <a:cs typeface="Poppins Medium" panose="00000600000000000000" pitchFamily="2" charset="0"/>
                </a:rPr>
                <a:t>Commitment to Community Health</a:t>
              </a:r>
            </a:p>
            <a:p>
              <a:pPr>
                <a:lnSpc>
                  <a:spcPct val="110000"/>
                </a:lnSpc>
                <a:spcAft>
                  <a:spcPts val="400"/>
                </a:spcAft>
              </a:pPr>
              <a:r>
                <a:rPr lang="en-US" sz="1000" dirty="0">
                  <a:solidFill>
                    <a:srgbClr val="112834"/>
                  </a:solidFill>
                </a:rPr>
                <a:t>Avera Health strives to enhance the health and wellness of people in South Dakota, Minnesota, Iowa, Nebraska, and North Dakota by delivering compassionate, values-driven care across both clinical and non-clinical settings.</a:t>
              </a:r>
            </a:p>
          </p:txBody>
        </p:sp>
        <p:pic>
          <p:nvPicPr>
            <p:cNvPr id="20" name="Picture 10">
              <a:extLst>
                <a:ext uri="{FF2B5EF4-FFF2-40B4-BE49-F238E27FC236}">
                  <a16:creationId xmlns:a16="http://schemas.microsoft.com/office/drawing/2014/main" id="{54F40997-DEC9-C215-AD40-E6A0594F4A9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668" r="-3668"/>
            <a:stretch/>
          </p:blipFill>
          <p:spPr bwMode="auto">
            <a:xfrm>
              <a:off x="4228605" y="4651812"/>
              <a:ext cx="1114920" cy="253468"/>
            </a:xfrm>
            <a:prstGeom prst="rect">
              <a:avLst/>
            </a:prstGeom>
            <a:solidFill>
              <a:schemeClr val="bg1"/>
            </a:solidFill>
          </p:spPr>
        </p:pic>
      </p:grpSp>
      <p:grpSp>
        <p:nvGrpSpPr>
          <p:cNvPr id="24" name="Group 23">
            <a:extLst>
              <a:ext uri="{FF2B5EF4-FFF2-40B4-BE49-F238E27FC236}">
                <a16:creationId xmlns:a16="http://schemas.microsoft.com/office/drawing/2014/main" id="{C352C10F-5403-5BBD-CA8F-C8617DCBC211}"/>
              </a:ext>
            </a:extLst>
          </p:cNvPr>
          <p:cNvGrpSpPr/>
          <p:nvPr/>
        </p:nvGrpSpPr>
        <p:grpSpPr>
          <a:xfrm>
            <a:off x="6544972" y="1068054"/>
            <a:ext cx="5116497" cy="1391026"/>
            <a:chOff x="6095999" y="1246209"/>
            <a:chExt cx="5116497" cy="1391026"/>
          </a:xfrm>
        </p:grpSpPr>
        <p:sp>
          <p:nvSpPr>
            <p:cNvPr id="22" name="TextBox 21">
              <a:extLst>
                <a:ext uri="{FF2B5EF4-FFF2-40B4-BE49-F238E27FC236}">
                  <a16:creationId xmlns:a16="http://schemas.microsoft.com/office/drawing/2014/main" id="{24C5449F-0A5D-4974-ADE4-3855EE91273E}"/>
                </a:ext>
              </a:extLst>
            </p:cNvPr>
            <p:cNvSpPr txBox="1"/>
            <p:nvPr/>
          </p:nvSpPr>
          <p:spPr>
            <a:xfrm>
              <a:off x="6095999" y="1422801"/>
              <a:ext cx="5116497" cy="1214434"/>
            </a:xfrm>
            <a:prstGeom prst="rect">
              <a:avLst/>
            </a:prstGeom>
            <a:noFill/>
            <a:ln w="12700">
              <a:solidFill>
                <a:schemeClr val="tx2"/>
              </a:solidFill>
              <a:miter lim="800000"/>
            </a:ln>
          </p:spPr>
          <p:txBody>
            <a:bodyPr wrap="square">
              <a:no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400" dirty="0">
                  <a:solidFill>
                    <a:srgbClr val="112834"/>
                  </a:solidFill>
                  <a:latin typeface="+mj-lt"/>
                  <a:cs typeface="Poppins Medium" panose="00000600000000000000" pitchFamily="2" charset="0"/>
                </a:rPr>
                <a:t>Pioneering Hydration Solutions for Nursing Homes</a:t>
              </a:r>
            </a:p>
            <a:p>
              <a:pPr>
                <a:lnSpc>
                  <a:spcPct val="110000"/>
                </a:lnSpc>
                <a:spcAft>
                  <a:spcPts val="400"/>
                </a:spcAft>
              </a:pPr>
              <a:r>
                <a:rPr lang="en-US" sz="1000" dirty="0" err="1">
                  <a:solidFill>
                    <a:srgbClr val="112834"/>
                  </a:solidFill>
                </a:rPr>
                <a:t>Dript</a:t>
              </a:r>
              <a:r>
                <a:rPr lang="en-US" sz="1000" dirty="0">
                  <a:solidFill>
                    <a:srgbClr val="112834"/>
                  </a:solidFill>
                </a:rPr>
                <a:t> combats dehydration in nursing homes through IV Hydration and Vitamin Nutrient Therapy, delivered by skilled nurses to improve clinical outcomes, enhance cognitive and functional health, and reduce hospitalizations.</a:t>
              </a:r>
              <a:endParaRPr lang="en-PH" sz="1000" dirty="0">
                <a:solidFill>
                  <a:srgbClr val="112834"/>
                </a:solidFill>
              </a:endParaRPr>
            </a:p>
          </p:txBody>
        </p:sp>
        <p:pic>
          <p:nvPicPr>
            <p:cNvPr id="23" name="Picture 2" descr="Dript IV Therapy | Hydration and Vitamin Infusions For Seniors | United  States">
              <a:extLst>
                <a:ext uri="{FF2B5EF4-FFF2-40B4-BE49-F238E27FC236}">
                  <a16:creationId xmlns:a16="http://schemas.microsoft.com/office/drawing/2014/main" id="{C72212FC-EFFB-E021-5295-3C4FD0F28E5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524" t="16420" r="7202" b="20091"/>
            <a:stretch/>
          </p:blipFill>
          <p:spPr bwMode="auto">
            <a:xfrm>
              <a:off x="9920289" y="1246209"/>
              <a:ext cx="1124910" cy="377474"/>
            </a:xfrm>
            <a:prstGeom prst="rect">
              <a:avLst/>
            </a:prstGeom>
            <a:solidFill>
              <a:schemeClr val="bg1"/>
            </a:solidFill>
          </p:spPr>
        </p:pic>
      </p:grpSp>
      <p:grpSp>
        <p:nvGrpSpPr>
          <p:cNvPr id="27" name="Group 26">
            <a:extLst>
              <a:ext uri="{FF2B5EF4-FFF2-40B4-BE49-F238E27FC236}">
                <a16:creationId xmlns:a16="http://schemas.microsoft.com/office/drawing/2014/main" id="{1108560E-2FCB-EA80-3ADA-E608E1CA52C1}"/>
              </a:ext>
            </a:extLst>
          </p:cNvPr>
          <p:cNvGrpSpPr/>
          <p:nvPr/>
        </p:nvGrpSpPr>
        <p:grpSpPr>
          <a:xfrm>
            <a:off x="6544972" y="2631344"/>
            <a:ext cx="5116497" cy="1456111"/>
            <a:chOff x="6542103" y="2942810"/>
            <a:chExt cx="5116497" cy="1456111"/>
          </a:xfrm>
        </p:grpSpPr>
        <p:sp>
          <p:nvSpPr>
            <p:cNvPr id="25" name="TextBox 24">
              <a:extLst>
                <a:ext uri="{FF2B5EF4-FFF2-40B4-BE49-F238E27FC236}">
                  <a16:creationId xmlns:a16="http://schemas.microsoft.com/office/drawing/2014/main" id="{2E27B801-724B-EC85-29E2-ACA329B47942}"/>
                </a:ext>
              </a:extLst>
            </p:cNvPr>
            <p:cNvSpPr txBox="1"/>
            <p:nvPr/>
          </p:nvSpPr>
          <p:spPr>
            <a:xfrm>
              <a:off x="6542103" y="3184488"/>
              <a:ext cx="5116497" cy="1214433"/>
            </a:xfrm>
            <a:prstGeom prst="rect">
              <a:avLst/>
            </a:prstGeom>
            <a:noFill/>
            <a:ln w="12700">
              <a:solidFill>
                <a:schemeClr val="tx2"/>
              </a:solidFill>
              <a:miter lim="800000"/>
            </a:ln>
          </p:spPr>
          <p:txBody>
            <a:bodyPr wrap="square">
              <a:no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400" dirty="0">
                  <a:solidFill>
                    <a:srgbClr val="112834"/>
                  </a:solidFill>
                  <a:latin typeface="+mj-lt"/>
                  <a:cs typeface="Poppins Medium" panose="00000600000000000000" pitchFamily="2" charset="0"/>
                </a:rPr>
                <a:t>Optimizing Medication Services Across Nine States</a:t>
              </a:r>
            </a:p>
            <a:p>
              <a:pPr>
                <a:lnSpc>
                  <a:spcPct val="110000"/>
                </a:lnSpc>
                <a:spcAft>
                  <a:spcPts val="400"/>
                </a:spcAft>
              </a:pPr>
              <a:r>
                <a:rPr lang="en-US" sz="1000" dirty="0">
                  <a:solidFill>
                    <a:srgbClr val="112834"/>
                  </a:solidFill>
                </a:rPr>
                <a:t>Partners Pharmacy services over 40,000 beds across nine states, utilizing their AP </a:t>
              </a:r>
              <a:r>
                <a:rPr lang="en-US" sz="1000" dirty="0" err="1">
                  <a:solidFill>
                    <a:srgbClr val="112834"/>
                  </a:solidFill>
                </a:rPr>
                <a:t>PassPort</a:t>
              </a:r>
              <a:r>
                <a:rPr lang="en-US" sz="1000" dirty="0">
                  <a:solidFill>
                    <a:srgbClr val="112834"/>
                  </a:solidFill>
                </a:rPr>
                <a:t>™ system to streamline medication access, reduce nursing workload, and enhance compliance, while collaborating with healthcare facilities to boost outcomes and cut costs.</a:t>
              </a:r>
            </a:p>
          </p:txBody>
        </p:sp>
        <p:pic>
          <p:nvPicPr>
            <p:cNvPr id="26" name="Picture 4" descr="Full Service Medication Management For Assisted Living Facilities | Leading  Full Service Pharmacy Solutions for Senior Living Facilities">
              <a:extLst>
                <a:ext uri="{FF2B5EF4-FFF2-40B4-BE49-F238E27FC236}">
                  <a16:creationId xmlns:a16="http://schemas.microsoft.com/office/drawing/2014/main" id="{B7BF20A6-471E-5609-9FC3-75CA9395612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9070" r="-9070"/>
            <a:stretch/>
          </p:blipFill>
          <p:spPr bwMode="auto">
            <a:xfrm>
              <a:off x="10424335" y="2942810"/>
              <a:ext cx="1038241" cy="483356"/>
            </a:xfrm>
            <a:prstGeom prst="rect">
              <a:avLst/>
            </a:prstGeom>
            <a:solidFill>
              <a:schemeClr val="bg1"/>
            </a:solidFill>
          </p:spPr>
        </p:pic>
      </p:grpSp>
      <p:grpSp>
        <p:nvGrpSpPr>
          <p:cNvPr id="30" name="Group 29">
            <a:extLst>
              <a:ext uri="{FF2B5EF4-FFF2-40B4-BE49-F238E27FC236}">
                <a16:creationId xmlns:a16="http://schemas.microsoft.com/office/drawing/2014/main" id="{1B060E9D-3CE9-32FF-BD90-E39C27D9DA1A}"/>
              </a:ext>
            </a:extLst>
          </p:cNvPr>
          <p:cNvGrpSpPr/>
          <p:nvPr/>
        </p:nvGrpSpPr>
        <p:grpSpPr>
          <a:xfrm>
            <a:off x="6544972" y="4295285"/>
            <a:ext cx="5116497" cy="1404681"/>
            <a:chOff x="6544972" y="4299213"/>
            <a:chExt cx="5116497" cy="1404681"/>
          </a:xfrm>
        </p:grpSpPr>
        <p:sp>
          <p:nvSpPr>
            <p:cNvPr id="28" name="TextBox 27">
              <a:extLst>
                <a:ext uri="{FF2B5EF4-FFF2-40B4-BE49-F238E27FC236}">
                  <a16:creationId xmlns:a16="http://schemas.microsoft.com/office/drawing/2014/main" id="{1F53D9B7-EEAF-02E7-97ED-9FB0A6D938F7}"/>
                </a:ext>
              </a:extLst>
            </p:cNvPr>
            <p:cNvSpPr txBox="1"/>
            <p:nvPr/>
          </p:nvSpPr>
          <p:spPr>
            <a:xfrm>
              <a:off x="6544972" y="4489461"/>
              <a:ext cx="5116497" cy="1214433"/>
            </a:xfrm>
            <a:prstGeom prst="rect">
              <a:avLst/>
            </a:prstGeom>
            <a:noFill/>
            <a:ln w="12700">
              <a:solidFill>
                <a:schemeClr val="tx2"/>
              </a:solidFill>
              <a:miter lim="800000"/>
            </a:ln>
          </p:spPr>
          <p:txBody>
            <a:bodyPr wrap="square">
              <a:noAutofit/>
            </a:bodyPr>
            <a:lstStyle/>
            <a:p>
              <a:pPr>
                <a:spcAft>
                  <a:spcPts val="200"/>
                </a:spcAft>
              </a:pPr>
              <a:endParaRPr lang="en-US" sz="1200" dirty="0">
                <a:solidFill>
                  <a:srgbClr val="112834"/>
                </a:solidFill>
                <a:latin typeface="+mj-lt"/>
                <a:cs typeface="Poppins Medium" panose="00000600000000000000" pitchFamily="2" charset="0"/>
              </a:endParaRPr>
            </a:p>
            <a:p>
              <a:pPr>
                <a:spcAft>
                  <a:spcPts val="200"/>
                </a:spcAft>
              </a:pPr>
              <a:r>
                <a:rPr lang="en-US" sz="1500" dirty="0">
                  <a:solidFill>
                    <a:srgbClr val="112834"/>
                  </a:solidFill>
                  <a:latin typeface="+mj-lt"/>
                  <a:cs typeface="Poppins Medium" panose="00000600000000000000" pitchFamily="2" charset="0"/>
                </a:rPr>
                <a:t>Northeastern U.S. Pharmacy Services</a:t>
              </a:r>
            </a:p>
            <a:p>
              <a:pPr>
                <a:lnSpc>
                  <a:spcPct val="110000"/>
                </a:lnSpc>
                <a:spcAft>
                  <a:spcPts val="400"/>
                </a:spcAft>
              </a:pPr>
              <a:r>
                <a:rPr lang="en-US" sz="1000" dirty="0" err="1">
                  <a:solidFill>
                    <a:srgbClr val="112834"/>
                  </a:solidFill>
                </a:rPr>
                <a:t>Woodmark</a:t>
              </a:r>
              <a:r>
                <a:rPr lang="en-US" sz="1000" dirty="0">
                  <a:solidFill>
                    <a:srgbClr val="112834"/>
                  </a:solidFill>
                </a:rPr>
                <a:t> Pharmacy provides customized pharmacy programs using advanced technologies and detailed reporting to support informed decision-making, supported by its clinical, customer service, and pharmaceutical teams throughout the northeastern U.S.</a:t>
              </a:r>
            </a:p>
          </p:txBody>
        </p:sp>
        <p:pic>
          <p:nvPicPr>
            <p:cNvPr id="29" name="Picture 6" descr="Woodmark Pharmacy -Woodmark Pharmacy">
              <a:extLst>
                <a:ext uri="{FF2B5EF4-FFF2-40B4-BE49-F238E27FC236}">
                  <a16:creationId xmlns:a16="http://schemas.microsoft.com/office/drawing/2014/main" id="{6CECCE81-94CE-EFB0-2D75-AA23B230E98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9123" r="-9123"/>
            <a:stretch/>
          </p:blipFill>
          <p:spPr bwMode="auto">
            <a:xfrm>
              <a:off x="10369262" y="4299213"/>
              <a:ext cx="1189708" cy="373597"/>
            </a:xfrm>
            <a:prstGeom prst="rect">
              <a:avLst/>
            </a:prstGeom>
            <a:solidFill>
              <a:schemeClr val="bg1"/>
            </a:solidFill>
          </p:spPr>
        </p:pic>
      </p:grpSp>
    </p:spTree>
    <p:extLst>
      <p:ext uri="{BB962C8B-B14F-4D97-AF65-F5344CB8AC3E}">
        <p14:creationId xmlns:p14="http://schemas.microsoft.com/office/powerpoint/2010/main" val="2985382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366FA-9550-02BB-2CDC-1D837C90E8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FA593B-550A-1DA2-6067-40D72FA3877B}"/>
              </a:ext>
            </a:extLst>
          </p:cNvPr>
          <p:cNvSpPr>
            <a:spLocks noGrp="1"/>
          </p:cNvSpPr>
          <p:nvPr>
            <p:ph type="title"/>
          </p:nvPr>
        </p:nvSpPr>
        <p:spPr>
          <a:xfrm>
            <a:off x="427856" y="457264"/>
            <a:ext cx="10515600" cy="547842"/>
          </a:xfrm>
        </p:spPr>
        <p:txBody>
          <a:bodyPr/>
          <a:lstStyle/>
          <a:p>
            <a:r>
              <a:rPr lang="en-US" dirty="0"/>
              <a:t>Traction and Roadmap</a:t>
            </a:r>
          </a:p>
        </p:txBody>
      </p:sp>
      <p:sp>
        <p:nvSpPr>
          <p:cNvPr id="4" name="Footer Placeholder 3">
            <a:extLst>
              <a:ext uri="{FF2B5EF4-FFF2-40B4-BE49-F238E27FC236}">
                <a16:creationId xmlns:a16="http://schemas.microsoft.com/office/drawing/2014/main" id="{77CCA876-7A27-56FD-6FBC-A7C6D3667405}"/>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392C94C2-BF09-9016-4437-CB557DD40155}"/>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13</a:t>
            </a:fld>
            <a:endParaRPr lang="en-US"/>
          </a:p>
        </p:txBody>
      </p:sp>
      <p:grpSp>
        <p:nvGrpSpPr>
          <p:cNvPr id="3" name="Group 2">
            <a:extLst>
              <a:ext uri="{FF2B5EF4-FFF2-40B4-BE49-F238E27FC236}">
                <a16:creationId xmlns:a16="http://schemas.microsoft.com/office/drawing/2014/main" id="{630FD4B0-CA5D-B203-1E7B-5333FFC628CC}"/>
              </a:ext>
            </a:extLst>
          </p:cNvPr>
          <p:cNvGrpSpPr/>
          <p:nvPr/>
        </p:nvGrpSpPr>
        <p:grpSpPr>
          <a:xfrm>
            <a:off x="449545" y="1060469"/>
            <a:ext cx="11275784" cy="2251149"/>
            <a:chOff x="449545" y="1060469"/>
            <a:chExt cx="11275784" cy="2251149"/>
          </a:xfrm>
        </p:grpSpPr>
        <p:sp>
          <p:nvSpPr>
            <p:cNvPr id="10" name="TextBox 9">
              <a:extLst>
                <a:ext uri="{FF2B5EF4-FFF2-40B4-BE49-F238E27FC236}">
                  <a16:creationId xmlns:a16="http://schemas.microsoft.com/office/drawing/2014/main" id="{B059A639-271E-D418-9DC7-57B1BBE053F6}"/>
                </a:ext>
              </a:extLst>
            </p:cNvPr>
            <p:cNvSpPr txBox="1"/>
            <p:nvPr/>
          </p:nvSpPr>
          <p:spPr>
            <a:xfrm>
              <a:off x="2247237" y="2717866"/>
              <a:ext cx="3023870" cy="593752"/>
            </a:xfrm>
            <a:prstGeom prst="rect">
              <a:avLst/>
            </a:prstGeom>
            <a:solidFill>
              <a:srgbClr val="F9F6F4"/>
            </a:solidFill>
            <a:ln w="6350">
              <a:solidFill>
                <a:schemeClr val="tx2"/>
              </a:solidFill>
              <a:miter lim="800000"/>
            </a:ln>
          </p:spPr>
          <p:txBody>
            <a:bodyPr wrap="square">
              <a:spAutoFit/>
            </a:bodyPr>
            <a:lstStyle>
              <a:defPPr>
                <a:defRPr lang="en-US"/>
              </a:defPPr>
              <a:lvl1pPr marL="171450" indent="-171450">
                <a:lnSpc>
                  <a:spcPct val="110000"/>
                </a:lnSpc>
                <a:buFont typeface="Arial" panose="020B0604020202020204" pitchFamily="34" charset="0"/>
                <a:buChar char="•"/>
                <a:defRPr sz="1000"/>
              </a:lvl1pPr>
            </a:lstStyle>
            <a:p>
              <a:pPr>
                <a:buClr>
                  <a:schemeClr val="bg2"/>
                </a:buClr>
                <a:buFont typeface="Courier New" panose="02070309020205020404" pitchFamily="49" charset="0"/>
                <a:buChar char="o"/>
              </a:pPr>
              <a:r>
                <a:rPr lang="en-US" dirty="0"/>
                <a:t>Signed first white-label pharmacy</a:t>
              </a:r>
            </a:p>
            <a:p>
              <a:pPr>
                <a:buClr>
                  <a:schemeClr val="bg2"/>
                </a:buClr>
                <a:buFont typeface="Courier New" panose="02070309020205020404" pitchFamily="49" charset="0"/>
                <a:buChar char="o"/>
              </a:pPr>
              <a:r>
                <a:rPr lang="en-US" dirty="0"/>
                <a:t>$125,000 sales with over 50% profit margin</a:t>
              </a:r>
            </a:p>
            <a:p>
              <a:pPr>
                <a:buClr>
                  <a:schemeClr val="bg2"/>
                </a:buClr>
                <a:buFont typeface="Courier New" panose="02070309020205020404" pitchFamily="49" charset="0"/>
                <a:buChar char="o"/>
              </a:pPr>
              <a:r>
                <a:rPr lang="en-US" dirty="0"/>
                <a:t>75 facilities using platform in 6 states</a:t>
              </a:r>
            </a:p>
          </p:txBody>
        </p:sp>
        <p:sp>
          <p:nvSpPr>
            <p:cNvPr id="11" name="TextBox 10">
              <a:extLst>
                <a:ext uri="{FF2B5EF4-FFF2-40B4-BE49-F238E27FC236}">
                  <a16:creationId xmlns:a16="http://schemas.microsoft.com/office/drawing/2014/main" id="{5DD6B661-510A-D8EE-021D-67C75C48996B}"/>
                </a:ext>
              </a:extLst>
            </p:cNvPr>
            <p:cNvSpPr txBox="1"/>
            <p:nvPr/>
          </p:nvSpPr>
          <p:spPr>
            <a:xfrm>
              <a:off x="1553864" y="1576214"/>
              <a:ext cx="2949653" cy="255198"/>
            </a:xfrm>
            <a:prstGeom prst="rect">
              <a:avLst/>
            </a:prstGeom>
            <a:solidFill>
              <a:srgbClr val="F9F6F4"/>
            </a:solidFill>
            <a:ln w="6350">
              <a:solidFill>
                <a:schemeClr val="tx2"/>
              </a:solidFill>
              <a:miter lim="800000"/>
            </a:ln>
          </p:spPr>
          <p:txBody>
            <a:bodyPr wrap="square">
              <a:spAutoFit/>
            </a:bodyPr>
            <a:lstStyle>
              <a:defPPr>
                <a:defRPr lang="en-US"/>
              </a:defPPr>
              <a:lvl1pPr marL="171450" indent="-171450">
                <a:lnSpc>
                  <a:spcPct val="110000"/>
                </a:lnSpc>
                <a:buFont typeface="Arial" panose="020B0604020202020204" pitchFamily="34" charset="0"/>
                <a:buChar char="•"/>
                <a:defRPr sz="1000"/>
              </a:lvl1pPr>
            </a:lstStyle>
            <a:p>
              <a:pPr>
                <a:buClr>
                  <a:schemeClr val="bg2"/>
                </a:buClr>
                <a:buFont typeface="Courier New" panose="02070309020205020404" pitchFamily="49" charset="0"/>
                <a:buChar char="o"/>
              </a:pPr>
              <a:r>
                <a:rPr lang="en-US" dirty="0"/>
                <a:t>Launch with first facility and corporation</a:t>
              </a:r>
            </a:p>
          </p:txBody>
        </p:sp>
        <p:sp>
          <p:nvSpPr>
            <p:cNvPr id="12" name="TextBox 11">
              <a:extLst>
                <a:ext uri="{FF2B5EF4-FFF2-40B4-BE49-F238E27FC236}">
                  <a16:creationId xmlns:a16="http://schemas.microsoft.com/office/drawing/2014/main" id="{89198659-CDE3-7062-8450-1B6B4D5D6A0B}"/>
                </a:ext>
              </a:extLst>
            </p:cNvPr>
            <p:cNvSpPr txBox="1"/>
            <p:nvPr/>
          </p:nvSpPr>
          <p:spPr>
            <a:xfrm>
              <a:off x="710131" y="1060469"/>
              <a:ext cx="1182369" cy="255198"/>
            </a:xfrm>
            <a:prstGeom prst="rect">
              <a:avLst/>
            </a:prstGeom>
            <a:solidFill>
              <a:srgbClr val="F9F6F4"/>
            </a:solidFill>
            <a:ln w="6350">
              <a:solidFill>
                <a:schemeClr val="tx2"/>
              </a:solidFill>
              <a:miter lim="800000"/>
            </a:ln>
          </p:spPr>
          <p:txBody>
            <a:bodyPr wrap="square">
              <a:spAutoFit/>
            </a:bodyPr>
            <a:lstStyle/>
            <a:p>
              <a:pPr marL="171450" indent="-171450">
                <a:lnSpc>
                  <a:spcPct val="110000"/>
                </a:lnSpc>
                <a:buClr>
                  <a:schemeClr val="bg2"/>
                </a:buClr>
                <a:buFont typeface="Courier New" panose="02070309020205020404" pitchFamily="49" charset="0"/>
                <a:buChar char="o"/>
              </a:pPr>
              <a:r>
                <a:rPr lang="en-US" sz="1000" dirty="0"/>
                <a:t>Inception</a:t>
              </a:r>
            </a:p>
          </p:txBody>
        </p:sp>
        <p:sp>
          <p:nvSpPr>
            <p:cNvPr id="15" name="TextBox 14">
              <a:extLst>
                <a:ext uri="{FF2B5EF4-FFF2-40B4-BE49-F238E27FC236}">
                  <a16:creationId xmlns:a16="http://schemas.microsoft.com/office/drawing/2014/main" id="{E3957621-B8A6-17F6-6F32-5C28CE6FDE6D}"/>
                </a:ext>
              </a:extLst>
            </p:cNvPr>
            <p:cNvSpPr txBox="1"/>
            <p:nvPr/>
          </p:nvSpPr>
          <p:spPr>
            <a:xfrm>
              <a:off x="5077967" y="1060469"/>
              <a:ext cx="5742725" cy="932307"/>
            </a:xfrm>
            <a:prstGeom prst="rect">
              <a:avLst/>
            </a:prstGeom>
            <a:solidFill>
              <a:srgbClr val="F9F6F4"/>
            </a:solidFill>
            <a:ln w="6350">
              <a:solidFill>
                <a:schemeClr val="tx2"/>
              </a:solidFill>
              <a:miter lim="800000"/>
            </a:ln>
          </p:spPr>
          <p:txBody>
            <a:bodyPr wrap="square">
              <a:spAutoFit/>
            </a:bodyPr>
            <a:lstStyle>
              <a:defPPr>
                <a:defRPr lang="en-US"/>
              </a:defPPr>
              <a:lvl1pPr marL="171450" indent="-171450">
                <a:lnSpc>
                  <a:spcPct val="110000"/>
                </a:lnSpc>
                <a:buFont typeface="Arial" panose="020B0604020202020204" pitchFamily="34" charset="0"/>
                <a:buChar char="•"/>
                <a:defRPr sz="1000"/>
              </a:lvl1pPr>
            </a:lstStyle>
            <a:p>
              <a:pPr>
                <a:buClr>
                  <a:schemeClr val="bg2"/>
                </a:buClr>
                <a:buFont typeface="Courier New" panose="02070309020205020404" pitchFamily="49" charset="0"/>
                <a:buChar char="o"/>
              </a:pPr>
              <a:r>
                <a:rPr lang="en-US" dirty="0"/>
                <a:t>$163,000 sales through networking</a:t>
              </a:r>
            </a:p>
            <a:p>
              <a:pPr>
                <a:buClr>
                  <a:schemeClr val="bg2"/>
                </a:buClr>
                <a:buFont typeface="Courier New" panose="02070309020205020404" pitchFamily="49" charset="0"/>
                <a:buChar char="o"/>
              </a:pPr>
              <a:r>
                <a:rPr lang="en-US" dirty="0"/>
                <a:t>Rebranding, more content, customer experience improvement, and marketing</a:t>
              </a:r>
            </a:p>
            <a:p>
              <a:pPr>
                <a:buClr>
                  <a:schemeClr val="bg2"/>
                </a:buClr>
                <a:buFont typeface="Courier New" panose="02070309020205020404" pitchFamily="49" charset="0"/>
                <a:buChar char="o"/>
              </a:pPr>
              <a:r>
                <a:rPr lang="en-US" dirty="0"/>
                <a:t>Expanded service portfolio with 17 classes, onsite clinical, and competency validation</a:t>
              </a:r>
            </a:p>
            <a:p>
              <a:pPr>
                <a:buClr>
                  <a:schemeClr val="bg2"/>
                </a:buClr>
                <a:buFont typeface="Courier New" panose="02070309020205020404" pitchFamily="49" charset="0"/>
                <a:buChar char="o"/>
              </a:pPr>
              <a:r>
                <a:rPr lang="en-US" dirty="0"/>
                <a:t>150 facilities in 14 states</a:t>
              </a:r>
            </a:p>
            <a:p>
              <a:pPr>
                <a:buClr>
                  <a:schemeClr val="bg2"/>
                </a:buClr>
                <a:buFont typeface="Courier New" panose="02070309020205020404" pitchFamily="49" charset="0"/>
                <a:buChar char="o"/>
              </a:pPr>
              <a:r>
                <a:rPr lang="en-US" dirty="0"/>
                <a:t>3 white-label sites</a:t>
              </a:r>
            </a:p>
          </p:txBody>
        </p:sp>
        <p:sp>
          <p:nvSpPr>
            <p:cNvPr id="16" name="TextBox 15">
              <a:extLst>
                <a:ext uri="{FF2B5EF4-FFF2-40B4-BE49-F238E27FC236}">
                  <a16:creationId xmlns:a16="http://schemas.microsoft.com/office/drawing/2014/main" id="{CBCAF20F-ED45-E45E-9601-A3ECFE1B6A2C}"/>
                </a:ext>
              </a:extLst>
            </p:cNvPr>
            <p:cNvSpPr txBox="1"/>
            <p:nvPr/>
          </p:nvSpPr>
          <p:spPr>
            <a:xfrm>
              <a:off x="5762372" y="2717866"/>
              <a:ext cx="2521847" cy="593752"/>
            </a:xfrm>
            <a:prstGeom prst="rect">
              <a:avLst/>
            </a:prstGeom>
            <a:solidFill>
              <a:srgbClr val="F9F6F4"/>
            </a:solidFill>
            <a:ln w="6350">
              <a:solidFill>
                <a:schemeClr val="tx2"/>
              </a:solidFill>
              <a:miter lim="800000"/>
            </a:ln>
          </p:spPr>
          <p:txBody>
            <a:bodyPr wrap="square">
              <a:spAutoFit/>
            </a:bodyPr>
            <a:lstStyle>
              <a:defPPr>
                <a:defRPr lang="en-US"/>
              </a:defPPr>
              <a:lvl1pPr marL="171450" indent="-171450">
                <a:lnSpc>
                  <a:spcPct val="110000"/>
                </a:lnSpc>
                <a:buFont typeface="Arial" panose="020B0604020202020204" pitchFamily="34" charset="0"/>
                <a:buChar char="•"/>
                <a:defRPr sz="1000"/>
              </a:lvl1pPr>
            </a:lstStyle>
            <a:p>
              <a:pPr>
                <a:buClr>
                  <a:schemeClr val="bg2"/>
                </a:buClr>
                <a:buFont typeface="Courier New" panose="02070309020205020404" pitchFamily="49" charset="0"/>
                <a:buChar char="o"/>
              </a:pPr>
              <a:r>
                <a:rPr lang="en-US" dirty="0"/>
                <a:t>$216,000 sales</a:t>
              </a:r>
            </a:p>
            <a:p>
              <a:pPr>
                <a:buClr>
                  <a:schemeClr val="bg2"/>
                </a:buClr>
                <a:buFont typeface="Courier New" panose="02070309020205020404" pitchFamily="49" charset="0"/>
                <a:buChar char="o"/>
              </a:pPr>
              <a:r>
                <a:rPr lang="en-US" dirty="0"/>
                <a:t> Practice equipment store launch</a:t>
              </a:r>
            </a:p>
            <a:p>
              <a:pPr>
                <a:buClr>
                  <a:schemeClr val="bg2"/>
                </a:buClr>
                <a:buFont typeface="Courier New" panose="02070309020205020404" pitchFamily="49" charset="0"/>
                <a:buChar char="o"/>
              </a:pPr>
              <a:r>
                <a:rPr lang="en-US" dirty="0"/>
                <a:t>250 facilities in 33 states</a:t>
              </a:r>
            </a:p>
          </p:txBody>
        </p:sp>
        <p:sp>
          <p:nvSpPr>
            <p:cNvPr id="17" name="TextBox 16">
              <a:extLst>
                <a:ext uri="{FF2B5EF4-FFF2-40B4-BE49-F238E27FC236}">
                  <a16:creationId xmlns:a16="http://schemas.microsoft.com/office/drawing/2014/main" id="{DE742EC0-4B26-59BE-BA92-E3FC3885C30F}"/>
                </a:ext>
              </a:extLst>
            </p:cNvPr>
            <p:cNvSpPr txBox="1"/>
            <p:nvPr/>
          </p:nvSpPr>
          <p:spPr>
            <a:xfrm>
              <a:off x="8615733" y="2887143"/>
              <a:ext cx="2964630" cy="424475"/>
            </a:xfrm>
            <a:prstGeom prst="rect">
              <a:avLst/>
            </a:prstGeom>
            <a:solidFill>
              <a:srgbClr val="F9F6F4"/>
            </a:solidFill>
            <a:ln w="6350">
              <a:solidFill>
                <a:schemeClr val="tx2"/>
              </a:solidFill>
              <a:miter lim="800000"/>
            </a:ln>
          </p:spPr>
          <p:txBody>
            <a:bodyPr wrap="square">
              <a:spAutoFit/>
            </a:bodyPr>
            <a:lstStyle>
              <a:defPPr>
                <a:defRPr lang="en-US"/>
              </a:defPPr>
              <a:lvl1pPr marL="171450" indent="-171450">
                <a:lnSpc>
                  <a:spcPct val="110000"/>
                </a:lnSpc>
                <a:buFont typeface="Arial" panose="020B0604020202020204" pitchFamily="34" charset="0"/>
                <a:buChar char="•"/>
                <a:defRPr sz="1000"/>
              </a:lvl1pPr>
            </a:lstStyle>
            <a:p>
              <a:pPr>
                <a:buClr>
                  <a:schemeClr val="bg2"/>
                </a:buClr>
                <a:buFont typeface="Courier New" panose="02070309020205020404" pitchFamily="49" charset="0"/>
                <a:buChar char="o"/>
              </a:pPr>
              <a:r>
                <a:rPr lang="en-US" dirty="0"/>
                <a:t>$125,000 in sales through 120 new facilities and 3 white-labeled platforms</a:t>
              </a:r>
            </a:p>
          </p:txBody>
        </p:sp>
        <p:cxnSp>
          <p:nvCxnSpPr>
            <p:cNvPr id="18" name="Straight Connector 17">
              <a:extLst>
                <a:ext uri="{FF2B5EF4-FFF2-40B4-BE49-F238E27FC236}">
                  <a16:creationId xmlns:a16="http://schemas.microsoft.com/office/drawing/2014/main" id="{844291EC-6961-3055-5FD6-53EA102E49AC}"/>
                </a:ext>
              </a:extLst>
            </p:cNvPr>
            <p:cNvCxnSpPr>
              <a:cxnSpLocks/>
              <a:stCxn id="45" idx="1"/>
              <a:endCxn id="43" idx="3"/>
            </p:cNvCxnSpPr>
            <p:nvPr/>
          </p:nvCxnSpPr>
          <p:spPr>
            <a:xfrm flipH="1">
              <a:off x="1790906" y="2346910"/>
              <a:ext cx="294287"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C7EE423-11E6-CD65-AFA9-3EF05AD5239B}"/>
                </a:ext>
              </a:extLst>
            </p:cNvPr>
            <p:cNvCxnSpPr>
              <a:cxnSpLocks/>
              <a:stCxn id="46" idx="1"/>
              <a:endCxn id="45" idx="3"/>
            </p:cNvCxnSpPr>
            <p:nvPr/>
          </p:nvCxnSpPr>
          <p:spPr>
            <a:xfrm flipH="1">
              <a:off x="3298032" y="2346910"/>
              <a:ext cx="323214"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A9675A-0B7C-6FAC-CE3A-4BC1CF1FB90B}"/>
                </a:ext>
              </a:extLst>
            </p:cNvPr>
            <p:cNvCxnSpPr>
              <a:cxnSpLocks/>
              <a:stCxn id="47" idx="1"/>
              <a:endCxn id="46" idx="3"/>
            </p:cNvCxnSpPr>
            <p:nvPr/>
          </p:nvCxnSpPr>
          <p:spPr>
            <a:xfrm flipH="1">
              <a:off x="4834085" y="2343871"/>
              <a:ext cx="613848" cy="3039"/>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40197F8-BC33-BBAE-B7BD-3B36D307B639}"/>
                </a:ext>
              </a:extLst>
            </p:cNvPr>
            <p:cNvCxnSpPr>
              <a:cxnSpLocks/>
              <a:stCxn id="52" idx="1"/>
              <a:endCxn id="47" idx="3"/>
            </p:cNvCxnSpPr>
            <p:nvPr/>
          </p:nvCxnSpPr>
          <p:spPr>
            <a:xfrm flipH="1">
              <a:off x="6660771" y="2343120"/>
              <a:ext cx="323215" cy="751"/>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5B53824-F2EB-9CF4-7D41-AFAB3ED09454}"/>
                </a:ext>
              </a:extLst>
            </p:cNvPr>
            <p:cNvCxnSpPr>
              <a:cxnSpLocks/>
              <a:stCxn id="49" idx="1"/>
              <a:endCxn id="52" idx="3"/>
            </p:cNvCxnSpPr>
            <p:nvPr/>
          </p:nvCxnSpPr>
          <p:spPr>
            <a:xfrm flipH="1">
              <a:off x="8196823" y="2339107"/>
              <a:ext cx="1057813" cy="4013"/>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8" name="Connector: Elbow 31">
              <a:extLst>
                <a:ext uri="{FF2B5EF4-FFF2-40B4-BE49-F238E27FC236}">
                  <a16:creationId xmlns:a16="http://schemas.microsoft.com/office/drawing/2014/main" id="{02F60EAF-342D-6CB5-4FA1-DA12EFD214A4}"/>
                </a:ext>
              </a:extLst>
            </p:cNvPr>
            <p:cNvCxnSpPr>
              <a:cxnSpLocks/>
              <a:stCxn id="12" idx="2"/>
              <a:endCxn id="43" idx="0"/>
            </p:cNvCxnSpPr>
            <p:nvPr/>
          </p:nvCxnSpPr>
          <p:spPr>
            <a:xfrm rot="5400000">
              <a:off x="727281" y="1644352"/>
              <a:ext cx="902721" cy="245351"/>
            </a:xfrm>
            <a:prstGeom prst="bentConnector3">
              <a:avLst>
                <a:gd name="adj1" fmla="val 17229"/>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9" name="Connector: Elbow 34">
              <a:extLst>
                <a:ext uri="{FF2B5EF4-FFF2-40B4-BE49-F238E27FC236}">
                  <a16:creationId xmlns:a16="http://schemas.microsoft.com/office/drawing/2014/main" id="{110DAC6E-AE09-0AE1-C44E-2D509C253F82}"/>
                </a:ext>
              </a:extLst>
            </p:cNvPr>
            <p:cNvCxnSpPr>
              <a:cxnSpLocks/>
              <a:stCxn id="11" idx="2"/>
              <a:endCxn id="45" idx="0"/>
            </p:cNvCxnSpPr>
            <p:nvPr/>
          </p:nvCxnSpPr>
          <p:spPr>
            <a:xfrm rot="5400000">
              <a:off x="2602403" y="1792100"/>
              <a:ext cx="386976" cy="465600"/>
            </a:xfrm>
            <a:prstGeom prst="bentConnector3">
              <a:avLst>
                <a:gd name="adj1" fmla="val 50000"/>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1" name="Connector: Elbow 43">
              <a:extLst>
                <a:ext uri="{FF2B5EF4-FFF2-40B4-BE49-F238E27FC236}">
                  <a16:creationId xmlns:a16="http://schemas.microsoft.com/office/drawing/2014/main" id="{D1633F01-6395-F66E-944D-E9195484597C}"/>
                </a:ext>
              </a:extLst>
            </p:cNvPr>
            <p:cNvCxnSpPr>
              <a:cxnSpLocks/>
              <a:stCxn id="46" idx="2"/>
              <a:endCxn id="10" idx="0"/>
            </p:cNvCxnSpPr>
            <p:nvPr/>
          </p:nvCxnSpPr>
          <p:spPr>
            <a:xfrm rot="5400000">
              <a:off x="3807941" y="2426663"/>
              <a:ext cx="242434" cy="339972"/>
            </a:xfrm>
            <a:prstGeom prst="bentConnector3">
              <a:avLst>
                <a:gd name="adj1" fmla="val 50000"/>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3" name="Connector: Elbow 49">
              <a:extLst>
                <a:ext uri="{FF2B5EF4-FFF2-40B4-BE49-F238E27FC236}">
                  <a16:creationId xmlns:a16="http://schemas.microsoft.com/office/drawing/2014/main" id="{48C9D2E3-B995-D9BA-D317-2EBB49763CAC}"/>
                </a:ext>
              </a:extLst>
            </p:cNvPr>
            <p:cNvCxnSpPr>
              <a:cxnSpLocks/>
              <a:stCxn id="15" idx="2"/>
              <a:endCxn id="47" idx="0"/>
            </p:cNvCxnSpPr>
            <p:nvPr/>
          </p:nvCxnSpPr>
          <p:spPr>
            <a:xfrm rot="5400000">
              <a:off x="6826294" y="1092312"/>
              <a:ext cx="222573" cy="2023500"/>
            </a:xfrm>
            <a:prstGeom prst="bentConnector3">
              <a:avLst>
                <a:gd name="adj1" fmla="val 50000"/>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4" name="Connector: Elbow 53">
              <a:extLst>
                <a:ext uri="{FF2B5EF4-FFF2-40B4-BE49-F238E27FC236}">
                  <a16:creationId xmlns:a16="http://schemas.microsoft.com/office/drawing/2014/main" id="{8032E2BA-B8DF-C027-3225-35B99F56DF9D}"/>
                </a:ext>
              </a:extLst>
            </p:cNvPr>
            <p:cNvCxnSpPr>
              <a:cxnSpLocks/>
              <a:stCxn id="52" idx="2"/>
              <a:endCxn id="16" idx="0"/>
            </p:cNvCxnSpPr>
            <p:nvPr/>
          </p:nvCxnSpPr>
          <p:spPr>
            <a:xfrm rot="5400000">
              <a:off x="7119478" y="2375461"/>
              <a:ext cx="246224" cy="438587"/>
            </a:xfrm>
            <a:prstGeom prst="bentConnector3">
              <a:avLst>
                <a:gd name="adj1" fmla="val 50000"/>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6" name="Connector: Elbow 59">
              <a:extLst>
                <a:ext uri="{FF2B5EF4-FFF2-40B4-BE49-F238E27FC236}">
                  <a16:creationId xmlns:a16="http://schemas.microsoft.com/office/drawing/2014/main" id="{CEBE0E37-7772-9727-1A4B-A5C37FD12FF1}"/>
                </a:ext>
              </a:extLst>
            </p:cNvPr>
            <p:cNvCxnSpPr>
              <a:cxnSpLocks/>
              <a:stCxn id="49" idx="2"/>
              <a:endCxn id="17" idx="0"/>
            </p:cNvCxnSpPr>
            <p:nvPr/>
          </p:nvCxnSpPr>
          <p:spPr>
            <a:xfrm rot="5400000">
              <a:off x="10019998" y="2545680"/>
              <a:ext cx="419514" cy="263413"/>
            </a:xfrm>
            <a:prstGeom prst="bentConnector3">
              <a:avLst>
                <a:gd name="adj1" fmla="val 56411"/>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43" name="Arrow: Chevron 9">
              <a:extLst>
                <a:ext uri="{FF2B5EF4-FFF2-40B4-BE49-F238E27FC236}">
                  <a16:creationId xmlns:a16="http://schemas.microsoft.com/office/drawing/2014/main" id="{5728C69B-8A29-7377-3A2A-6418474AEAA4}"/>
                </a:ext>
              </a:extLst>
            </p:cNvPr>
            <p:cNvSpPr/>
            <p:nvPr/>
          </p:nvSpPr>
          <p:spPr>
            <a:xfrm>
              <a:off x="449545" y="2218388"/>
              <a:ext cx="1341361"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2017</a:t>
              </a:r>
            </a:p>
          </p:txBody>
        </p:sp>
        <p:sp>
          <p:nvSpPr>
            <p:cNvPr id="45" name="Arrow: Chevron 14">
              <a:extLst>
                <a:ext uri="{FF2B5EF4-FFF2-40B4-BE49-F238E27FC236}">
                  <a16:creationId xmlns:a16="http://schemas.microsoft.com/office/drawing/2014/main" id="{C7C61DBE-B482-6850-5680-AB7C8E0F4B46}"/>
                </a:ext>
              </a:extLst>
            </p:cNvPr>
            <p:cNvSpPr/>
            <p:nvPr/>
          </p:nvSpPr>
          <p:spPr>
            <a:xfrm>
              <a:off x="1956671" y="2218388"/>
              <a:ext cx="1341361"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2020</a:t>
              </a:r>
            </a:p>
          </p:txBody>
        </p:sp>
        <p:sp>
          <p:nvSpPr>
            <p:cNvPr id="46" name="Arrow: Chevron 15">
              <a:extLst>
                <a:ext uri="{FF2B5EF4-FFF2-40B4-BE49-F238E27FC236}">
                  <a16:creationId xmlns:a16="http://schemas.microsoft.com/office/drawing/2014/main" id="{ABE1B283-A987-1B89-A3FB-8D53C41C0DF6}"/>
                </a:ext>
              </a:extLst>
            </p:cNvPr>
            <p:cNvSpPr/>
            <p:nvPr/>
          </p:nvSpPr>
          <p:spPr>
            <a:xfrm>
              <a:off x="3492724" y="2218388"/>
              <a:ext cx="1341361"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2021</a:t>
              </a:r>
            </a:p>
          </p:txBody>
        </p:sp>
        <p:sp>
          <p:nvSpPr>
            <p:cNvPr id="47" name="Arrow: Chevron 16">
              <a:extLst>
                <a:ext uri="{FF2B5EF4-FFF2-40B4-BE49-F238E27FC236}">
                  <a16:creationId xmlns:a16="http://schemas.microsoft.com/office/drawing/2014/main" id="{FC0DE9BE-9AAC-3E2C-1382-F3DC914768ED}"/>
                </a:ext>
              </a:extLst>
            </p:cNvPr>
            <p:cNvSpPr/>
            <p:nvPr/>
          </p:nvSpPr>
          <p:spPr>
            <a:xfrm>
              <a:off x="5319411" y="2215349"/>
              <a:ext cx="1341360"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2022</a:t>
              </a:r>
            </a:p>
          </p:txBody>
        </p:sp>
        <p:sp>
          <p:nvSpPr>
            <p:cNvPr id="49" name="Arrow: Chevron 17">
              <a:extLst>
                <a:ext uri="{FF2B5EF4-FFF2-40B4-BE49-F238E27FC236}">
                  <a16:creationId xmlns:a16="http://schemas.microsoft.com/office/drawing/2014/main" id="{4027E965-23AA-B12A-8A41-BEC75834352D}"/>
                </a:ext>
              </a:extLst>
            </p:cNvPr>
            <p:cNvSpPr/>
            <p:nvPr/>
          </p:nvSpPr>
          <p:spPr>
            <a:xfrm>
              <a:off x="9126114" y="2210585"/>
              <a:ext cx="2599215"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Q1 – 2024</a:t>
              </a:r>
            </a:p>
          </p:txBody>
        </p:sp>
        <p:sp>
          <p:nvSpPr>
            <p:cNvPr id="52" name="Arrow: Chevron 16">
              <a:extLst>
                <a:ext uri="{FF2B5EF4-FFF2-40B4-BE49-F238E27FC236}">
                  <a16:creationId xmlns:a16="http://schemas.microsoft.com/office/drawing/2014/main" id="{5F60EC0B-EAD7-F6A5-DBD0-33CCFAA12D84}"/>
                </a:ext>
              </a:extLst>
            </p:cNvPr>
            <p:cNvSpPr/>
            <p:nvPr/>
          </p:nvSpPr>
          <p:spPr>
            <a:xfrm>
              <a:off x="6855464" y="2214598"/>
              <a:ext cx="1341359"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2023</a:t>
              </a:r>
            </a:p>
          </p:txBody>
        </p:sp>
      </p:grpSp>
      <p:grpSp>
        <p:nvGrpSpPr>
          <p:cNvPr id="7" name="Group 6">
            <a:extLst>
              <a:ext uri="{FF2B5EF4-FFF2-40B4-BE49-F238E27FC236}">
                <a16:creationId xmlns:a16="http://schemas.microsoft.com/office/drawing/2014/main" id="{FB6B314D-833F-1C13-0018-D7056C399C7C}"/>
              </a:ext>
            </a:extLst>
          </p:cNvPr>
          <p:cNvGrpSpPr/>
          <p:nvPr/>
        </p:nvGrpSpPr>
        <p:grpSpPr>
          <a:xfrm>
            <a:off x="-125507" y="3550803"/>
            <a:ext cx="12512328" cy="257044"/>
            <a:chOff x="-125507" y="3550803"/>
            <a:chExt cx="12512328" cy="257044"/>
          </a:xfrm>
        </p:grpSpPr>
        <p:cxnSp>
          <p:nvCxnSpPr>
            <p:cNvPr id="42" name="Straight Connector 41">
              <a:extLst>
                <a:ext uri="{FF2B5EF4-FFF2-40B4-BE49-F238E27FC236}">
                  <a16:creationId xmlns:a16="http://schemas.microsoft.com/office/drawing/2014/main" id="{1C636951-7C94-F523-76C3-4387FDE5E0AD}"/>
                </a:ext>
              </a:extLst>
            </p:cNvPr>
            <p:cNvCxnSpPr>
              <a:cxnSpLocks/>
            </p:cNvCxnSpPr>
            <p:nvPr/>
          </p:nvCxnSpPr>
          <p:spPr>
            <a:xfrm flipH="1">
              <a:off x="-125507" y="3678823"/>
              <a:ext cx="12512328"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58" name="Arrow: Chevron 9">
              <a:extLst>
                <a:ext uri="{FF2B5EF4-FFF2-40B4-BE49-F238E27FC236}">
                  <a16:creationId xmlns:a16="http://schemas.microsoft.com/office/drawing/2014/main" id="{B06DF15B-6989-B8D7-744B-F9D03F5B9CC5}"/>
                </a:ext>
              </a:extLst>
            </p:cNvPr>
            <p:cNvSpPr/>
            <p:nvPr/>
          </p:nvSpPr>
          <p:spPr>
            <a:xfrm>
              <a:off x="533400" y="3550803"/>
              <a:ext cx="1635648" cy="257044"/>
            </a:xfrm>
            <a:prstGeom prst="chevron">
              <a:avLst>
                <a:gd name="adj" fmla="val 0"/>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spc="600" dirty="0">
                  <a:solidFill>
                    <a:schemeClr val="tx2"/>
                  </a:solidFill>
                  <a:latin typeface="Poppins Medium" panose="00000600000000000000" pitchFamily="2" charset="0"/>
                  <a:cs typeface="Poppins Medium" panose="00000600000000000000" pitchFamily="2" charset="0"/>
                </a:rPr>
                <a:t>UPCOMING</a:t>
              </a:r>
            </a:p>
          </p:txBody>
        </p:sp>
      </p:grpSp>
      <p:grpSp>
        <p:nvGrpSpPr>
          <p:cNvPr id="6" name="Group 5">
            <a:extLst>
              <a:ext uri="{FF2B5EF4-FFF2-40B4-BE49-F238E27FC236}">
                <a16:creationId xmlns:a16="http://schemas.microsoft.com/office/drawing/2014/main" id="{B8C2E6C7-99F3-66F4-78B3-565949C6E336}"/>
              </a:ext>
            </a:extLst>
          </p:cNvPr>
          <p:cNvGrpSpPr/>
          <p:nvPr/>
        </p:nvGrpSpPr>
        <p:grpSpPr>
          <a:xfrm>
            <a:off x="687472" y="3955050"/>
            <a:ext cx="8438642" cy="1863698"/>
            <a:chOff x="687472" y="3955050"/>
            <a:chExt cx="8438642" cy="1863698"/>
          </a:xfrm>
        </p:grpSpPr>
        <p:sp>
          <p:nvSpPr>
            <p:cNvPr id="23" name="TextBox 22">
              <a:extLst>
                <a:ext uri="{FF2B5EF4-FFF2-40B4-BE49-F238E27FC236}">
                  <a16:creationId xmlns:a16="http://schemas.microsoft.com/office/drawing/2014/main" id="{5785158F-2796-45B8-C4A0-69204717A7FD}"/>
                </a:ext>
              </a:extLst>
            </p:cNvPr>
            <p:cNvSpPr txBox="1"/>
            <p:nvPr/>
          </p:nvSpPr>
          <p:spPr>
            <a:xfrm>
              <a:off x="1127354" y="4302993"/>
              <a:ext cx="3431989" cy="424475"/>
            </a:xfrm>
            <a:prstGeom prst="rect">
              <a:avLst/>
            </a:prstGeom>
            <a:solidFill>
              <a:srgbClr val="F9F6F4"/>
            </a:solidFill>
            <a:ln w="6350">
              <a:solidFill>
                <a:schemeClr val="tx2"/>
              </a:solidFill>
              <a:miter lim="800000"/>
            </a:ln>
          </p:spPr>
          <p:txBody>
            <a:bodyPr wrap="square">
              <a:spAutoFit/>
            </a:bodyPr>
            <a:lstStyle/>
            <a:p>
              <a:pPr marL="171450" indent="-171450">
                <a:lnSpc>
                  <a:spcPct val="110000"/>
                </a:lnSpc>
                <a:buClr>
                  <a:schemeClr val="bg2"/>
                </a:buClr>
                <a:buFont typeface="Courier New" panose="02070309020205020404" pitchFamily="49" charset="0"/>
                <a:buChar char="o"/>
              </a:pPr>
              <a:r>
                <a:rPr lang="en-US" sz="1000" dirty="0"/>
                <a:t>500 new facilities</a:t>
              </a:r>
            </a:p>
            <a:p>
              <a:pPr marL="171450" indent="-171450">
                <a:lnSpc>
                  <a:spcPct val="110000"/>
                </a:lnSpc>
                <a:buClr>
                  <a:schemeClr val="bg2"/>
                </a:buClr>
                <a:buFont typeface="Courier New" panose="02070309020205020404" pitchFamily="49" charset="0"/>
                <a:buChar char="o"/>
              </a:pPr>
              <a:r>
                <a:rPr lang="en-US" sz="1000" dirty="0"/>
                <a:t>$600,000 revenue with above 50% profit margin</a:t>
              </a:r>
            </a:p>
          </p:txBody>
        </p:sp>
        <p:sp>
          <p:nvSpPr>
            <p:cNvPr id="24" name="TextBox 23">
              <a:extLst>
                <a:ext uri="{FF2B5EF4-FFF2-40B4-BE49-F238E27FC236}">
                  <a16:creationId xmlns:a16="http://schemas.microsoft.com/office/drawing/2014/main" id="{5E1D0902-189E-87ED-48E8-7CCF25733D2E}"/>
                </a:ext>
              </a:extLst>
            </p:cNvPr>
            <p:cNvSpPr txBox="1"/>
            <p:nvPr/>
          </p:nvSpPr>
          <p:spPr>
            <a:xfrm>
              <a:off x="1127354" y="5224996"/>
              <a:ext cx="3431989" cy="593752"/>
            </a:xfrm>
            <a:prstGeom prst="rect">
              <a:avLst/>
            </a:prstGeom>
            <a:solidFill>
              <a:srgbClr val="F9F6F4"/>
            </a:solidFill>
            <a:ln w="6350">
              <a:solidFill>
                <a:schemeClr val="tx2"/>
              </a:solidFill>
              <a:miter lim="800000"/>
            </a:ln>
          </p:spPr>
          <p:txBody>
            <a:bodyPr wrap="square">
              <a:spAutoFit/>
            </a:bodyPr>
            <a:lstStyle/>
            <a:p>
              <a:pPr marL="171450" indent="-171450">
                <a:lnSpc>
                  <a:spcPct val="110000"/>
                </a:lnSpc>
                <a:buClr>
                  <a:schemeClr val="bg2"/>
                </a:buClr>
                <a:buFont typeface="Courier New" panose="02070309020205020404" pitchFamily="49" charset="0"/>
                <a:buChar char="o"/>
              </a:pPr>
              <a:r>
                <a:rPr lang="en-US" sz="1000" dirty="0"/>
                <a:t>20,000 organizations</a:t>
              </a:r>
            </a:p>
            <a:p>
              <a:pPr marL="171450" indent="-171450">
                <a:lnSpc>
                  <a:spcPct val="110000"/>
                </a:lnSpc>
                <a:buClr>
                  <a:schemeClr val="bg2"/>
                </a:buClr>
                <a:buFont typeface="Courier New" panose="02070309020205020404" pitchFamily="49" charset="0"/>
                <a:buChar char="o"/>
              </a:pPr>
              <a:r>
                <a:rPr lang="en-US" sz="1000" dirty="0"/>
                <a:t>50,000 single users</a:t>
              </a:r>
            </a:p>
            <a:p>
              <a:pPr marL="171450" indent="-171450">
                <a:lnSpc>
                  <a:spcPct val="110000"/>
                </a:lnSpc>
                <a:buClr>
                  <a:schemeClr val="bg2"/>
                </a:buClr>
                <a:buFont typeface="Courier New" panose="02070309020205020404" pitchFamily="49" charset="0"/>
                <a:buChar char="o"/>
              </a:pPr>
              <a:r>
                <a:rPr lang="en-US" sz="1000" dirty="0"/>
                <a:t>$46M revenue</a:t>
              </a:r>
            </a:p>
          </p:txBody>
        </p:sp>
        <p:cxnSp>
          <p:nvCxnSpPr>
            <p:cNvPr id="37" name="Connector: Elbow 63">
              <a:extLst>
                <a:ext uri="{FF2B5EF4-FFF2-40B4-BE49-F238E27FC236}">
                  <a16:creationId xmlns:a16="http://schemas.microsoft.com/office/drawing/2014/main" id="{A7C57965-2445-C53F-7609-17172008CD27}"/>
                </a:ext>
              </a:extLst>
            </p:cNvPr>
            <p:cNvCxnSpPr>
              <a:cxnSpLocks/>
              <a:stCxn id="23" idx="1"/>
            </p:cNvCxnSpPr>
            <p:nvPr/>
          </p:nvCxnSpPr>
          <p:spPr>
            <a:xfrm rot="10800000">
              <a:off x="914566" y="4207905"/>
              <a:ext cx="212788" cy="307326"/>
            </a:xfrm>
            <a:prstGeom prst="bentConnector2">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41" name="Connector: Elbow 67">
              <a:extLst>
                <a:ext uri="{FF2B5EF4-FFF2-40B4-BE49-F238E27FC236}">
                  <a16:creationId xmlns:a16="http://schemas.microsoft.com/office/drawing/2014/main" id="{FE971A8D-F073-E79A-213B-3391507B9B91}"/>
                </a:ext>
              </a:extLst>
            </p:cNvPr>
            <p:cNvCxnSpPr>
              <a:cxnSpLocks/>
              <a:stCxn id="24" idx="1"/>
            </p:cNvCxnSpPr>
            <p:nvPr/>
          </p:nvCxnSpPr>
          <p:spPr>
            <a:xfrm rot="10800000">
              <a:off x="914566" y="5141720"/>
              <a:ext cx="212788" cy="380152"/>
            </a:xfrm>
            <a:prstGeom prst="bentConnector2">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53" name="Arrow: Chevron 9">
              <a:extLst>
                <a:ext uri="{FF2B5EF4-FFF2-40B4-BE49-F238E27FC236}">
                  <a16:creationId xmlns:a16="http://schemas.microsoft.com/office/drawing/2014/main" id="{BDC9614F-57A6-5887-D40E-59396B7F99B2}"/>
                </a:ext>
              </a:extLst>
            </p:cNvPr>
            <p:cNvSpPr/>
            <p:nvPr/>
          </p:nvSpPr>
          <p:spPr>
            <a:xfrm>
              <a:off x="687472" y="3956056"/>
              <a:ext cx="2148183"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Q2 to Q4 2024</a:t>
              </a:r>
            </a:p>
          </p:txBody>
        </p:sp>
        <p:sp>
          <p:nvSpPr>
            <p:cNvPr id="55" name="Arrow: Chevron 9">
              <a:extLst>
                <a:ext uri="{FF2B5EF4-FFF2-40B4-BE49-F238E27FC236}">
                  <a16:creationId xmlns:a16="http://schemas.microsoft.com/office/drawing/2014/main" id="{C738FED3-A53E-49C5-4C47-80BD81AAF033}"/>
                </a:ext>
              </a:extLst>
            </p:cNvPr>
            <p:cNvSpPr/>
            <p:nvPr/>
          </p:nvSpPr>
          <p:spPr>
            <a:xfrm>
              <a:off x="687472" y="4879173"/>
              <a:ext cx="2148183"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2027</a:t>
              </a:r>
            </a:p>
          </p:txBody>
        </p:sp>
        <p:sp>
          <p:nvSpPr>
            <p:cNvPr id="59" name="TextBox 58">
              <a:extLst>
                <a:ext uri="{FF2B5EF4-FFF2-40B4-BE49-F238E27FC236}">
                  <a16:creationId xmlns:a16="http://schemas.microsoft.com/office/drawing/2014/main" id="{E219932C-231E-DC1D-69E2-47DC979CC023}"/>
                </a:ext>
              </a:extLst>
            </p:cNvPr>
            <p:cNvSpPr txBox="1"/>
            <p:nvPr/>
          </p:nvSpPr>
          <p:spPr>
            <a:xfrm>
              <a:off x="5461790" y="4300873"/>
              <a:ext cx="3664324" cy="1181093"/>
            </a:xfrm>
            <a:prstGeom prst="rect">
              <a:avLst/>
            </a:prstGeom>
            <a:solidFill>
              <a:srgbClr val="F9F6F4"/>
            </a:solidFill>
            <a:ln w="6350">
              <a:solidFill>
                <a:schemeClr val="tx2"/>
              </a:solidFill>
              <a:miter lim="800000"/>
            </a:ln>
          </p:spPr>
          <p:txBody>
            <a:bodyPr wrap="square">
              <a:spAutoFit/>
            </a:bodyPr>
            <a:lstStyle/>
            <a:p>
              <a:pPr marL="171450" indent="-171450">
                <a:lnSpc>
                  <a:spcPct val="110000"/>
                </a:lnSpc>
                <a:buClr>
                  <a:schemeClr val="bg2"/>
                </a:buClr>
                <a:buFont typeface="Courier New" panose="02070309020205020404" pitchFamily="49" charset="0"/>
                <a:buChar char="o"/>
              </a:pPr>
              <a:r>
                <a:rPr lang="en-US" sz="1000" dirty="0"/>
                <a:t>"Meg" – our proprietary AI compliance monitoring</a:t>
              </a:r>
            </a:p>
            <a:p>
              <a:pPr marL="171450" indent="-171450">
                <a:lnSpc>
                  <a:spcPct val="110000"/>
                </a:lnSpc>
                <a:buClr>
                  <a:schemeClr val="bg2"/>
                </a:buClr>
                <a:buFont typeface="Courier New" panose="02070309020205020404" pitchFamily="49" charset="0"/>
                <a:buChar char="o"/>
              </a:pPr>
              <a:r>
                <a:rPr lang="en-US" sz="1000" dirty="0"/>
                <a:t>VR and </a:t>
              </a:r>
              <a:r>
                <a:rPr lang="en-US" sz="1000" dirty="0" err="1"/>
                <a:t>ExR</a:t>
              </a:r>
              <a:r>
                <a:rPr lang="en-US" sz="1000" dirty="0"/>
                <a:t> (Virtual Reality and Extended Reality)</a:t>
              </a:r>
            </a:p>
            <a:p>
              <a:pPr>
                <a:lnSpc>
                  <a:spcPct val="110000"/>
                </a:lnSpc>
                <a:spcBef>
                  <a:spcPts val="600"/>
                </a:spcBef>
                <a:buClr>
                  <a:schemeClr val="bg2"/>
                </a:buClr>
              </a:pPr>
              <a:r>
                <a:rPr lang="en-US" sz="1000" dirty="0">
                  <a:latin typeface="Poppins Medium" pitchFamily="2" charset="77"/>
                  <a:cs typeface="Poppins Medium" pitchFamily="2" charset="77"/>
                </a:rPr>
                <a:t>BEYOND IV &gt; MANDATORY COMPLIANCE MODULES</a:t>
              </a:r>
              <a:endParaRPr lang="en-US" sz="1000" dirty="0"/>
            </a:p>
            <a:p>
              <a:pPr marL="171450" indent="-171450">
                <a:lnSpc>
                  <a:spcPct val="110000"/>
                </a:lnSpc>
                <a:buClr>
                  <a:schemeClr val="bg2"/>
                </a:buClr>
                <a:buFont typeface="Courier New" panose="02070309020205020404" pitchFamily="49" charset="0"/>
                <a:buChar char="o"/>
              </a:pPr>
              <a:r>
                <a:rPr lang="en-US" sz="1000" dirty="0"/>
                <a:t>State survey compliance</a:t>
              </a:r>
            </a:p>
            <a:p>
              <a:pPr marL="171450" indent="-171450">
                <a:lnSpc>
                  <a:spcPct val="110000"/>
                </a:lnSpc>
                <a:buClr>
                  <a:schemeClr val="bg2"/>
                </a:buClr>
                <a:buFont typeface="Courier New" panose="02070309020205020404" pitchFamily="49" charset="0"/>
                <a:buChar char="o"/>
              </a:pPr>
              <a:r>
                <a:rPr lang="en-US" sz="1000" dirty="0"/>
                <a:t>Infection control</a:t>
              </a:r>
            </a:p>
            <a:p>
              <a:pPr marL="171450" indent="-171450">
                <a:lnSpc>
                  <a:spcPct val="110000"/>
                </a:lnSpc>
                <a:buClr>
                  <a:schemeClr val="bg2"/>
                </a:buClr>
                <a:buFont typeface="Courier New" panose="02070309020205020404" pitchFamily="49" charset="0"/>
                <a:buChar char="o"/>
              </a:pPr>
              <a:r>
                <a:rPr lang="en-US" sz="1000" dirty="0"/>
                <a:t>Wound care </a:t>
              </a:r>
            </a:p>
          </p:txBody>
        </p:sp>
        <p:cxnSp>
          <p:nvCxnSpPr>
            <p:cNvPr id="61" name="Connector: Elbow 14">
              <a:extLst>
                <a:ext uri="{FF2B5EF4-FFF2-40B4-BE49-F238E27FC236}">
                  <a16:creationId xmlns:a16="http://schemas.microsoft.com/office/drawing/2014/main" id="{62316187-050D-5C16-7233-1CE62D650A23}"/>
                </a:ext>
              </a:extLst>
            </p:cNvPr>
            <p:cNvCxnSpPr>
              <a:cxnSpLocks/>
              <a:stCxn id="59" idx="1"/>
            </p:cNvCxnSpPr>
            <p:nvPr/>
          </p:nvCxnSpPr>
          <p:spPr>
            <a:xfrm rot="10800000">
              <a:off x="5249002" y="4217618"/>
              <a:ext cx="212788" cy="673803"/>
            </a:xfrm>
            <a:prstGeom prst="bentConnector2">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62" name="Arrow: Chevron 9">
              <a:extLst>
                <a:ext uri="{FF2B5EF4-FFF2-40B4-BE49-F238E27FC236}">
                  <a16:creationId xmlns:a16="http://schemas.microsoft.com/office/drawing/2014/main" id="{7F22A2D0-6B5E-456B-5866-FFFA9A3D0F89}"/>
                </a:ext>
              </a:extLst>
            </p:cNvPr>
            <p:cNvSpPr/>
            <p:nvPr/>
          </p:nvSpPr>
          <p:spPr>
            <a:xfrm>
              <a:off x="5021908" y="3955050"/>
              <a:ext cx="2148183" cy="257044"/>
            </a:xfrm>
            <a:prstGeom prst="chevron">
              <a:avLst/>
            </a:prstGeom>
            <a:solidFill>
              <a:srgbClr val="102935"/>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PH" sz="1200" dirty="0">
                  <a:solidFill>
                    <a:schemeClr val="bg1"/>
                  </a:solidFill>
                  <a:latin typeface="Poppins Medium" panose="00000600000000000000" pitchFamily="2" charset="0"/>
                  <a:cs typeface="Poppins Medium" panose="00000600000000000000" pitchFamily="2" charset="0"/>
                </a:rPr>
                <a:t>In our pipeline</a:t>
              </a:r>
            </a:p>
          </p:txBody>
        </p:sp>
      </p:grpSp>
    </p:spTree>
    <p:extLst>
      <p:ext uri="{BB962C8B-B14F-4D97-AF65-F5344CB8AC3E}">
        <p14:creationId xmlns:p14="http://schemas.microsoft.com/office/powerpoint/2010/main" val="3754306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Financial Model</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14</a:t>
            </a:fld>
            <a:endParaRPr lang="en-US"/>
          </a:p>
        </p:txBody>
      </p:sp>
      <p:graphicFrame>
        <p:nvGraphicFramePr>
          <p:cNvPr id="7" name="Table 6">
            <a:extLst>
              <a:ext uri="{FF2B5EF4-FFF2-40B4-BE49-F238E27FC236}">
                <a16:creationId xmlns:a16="http://schemas.microsoft.com/office/drawing/2014/main" id="{ECEF8498-2235-99F1-027F-2EE7F2D5FB28}"/>
              </a:ext>
            </a:extLst>
          </p:cNvPr>
          <p:cNvGraphicFramePr>
            <a:graphicFrameLocks noGrp="1"/>
          </p:cNvGraphicFramePr>
          <p:nvPr>
            <p:extLst>
              <p:ext uri="{D42A27DB-BD31-4B8C-83A1-F6EECF244321}">
                <p14:modId xmlns:p14="http://schemas.microsoft.com/office/powerpoint/2010/main" val="704383087"/>
              </p:ext>
            </p:extLst>
          </p:nvPr>
        </p:nvGraphicFramePr>
        <p:xfrm>
          <a:off x="533400" y="1207416"/>
          <a:ext cx="11125198" cy="4415628"/>
        </p:xfrm>
        <a:graphic>
          <a:graphicData uri="http://schemas.openxmlformats.org/drawingml/2006/table">
            <a:tbl>
              <a:tblPr/>
              <a:tblGrid>
                <a:gridCol w="4078196">
                  <a:extLst>
                    <a:ext uri="{9D8B030D-6E8A-4147-A177-3AD203B41FA5}">
                      <a16:colId xmlns:a16="http://schemas.microsoft.com/office/drawing/2014/main" val="2228536002"/>
                    </a:ext>
                  </a:extLst>
                </a:gridCol>
                <a:gridCol w="1328147">
                  <a:extLst>
                    <a:ext uri="{9D8B030D-6E8A-4147-A177-3AD203B41FA5}">
                      <a16:colId xmlns:a16="http://schemas.microsoft.com/office/drawing/2014/main" val="2199685174"/>
                    </a:ext>
                  </a:extLst>
                </a:gridCol>
                <a:gridCol w="1328147">
                  <a:extLst>
                    <a:ext uri="{9D8B030D-6E8A-4147-A177-3AD203B41FA5}">
                      <a16:colId xmlns:a16="http://schemas.microsoft.com/office/drawing/2014/main" val="2757896017"/>
                    </a:ext>
                  </a:extLst>
                </a:gridCol>
                <a:gridCol w="1390652">
                  <a:extLst>
                    <a:ext uri="{9D8B030D-6E8A-4147-A177-3AD203B41FA5}">
                      <a16:colId xmlns:a16="http://schemas.microsoft.com/office/drawing/2014/main" val="778493085"/>
                    </a:ext>
                  </a:extLst>
                </a:gridCol>
                <a:gridCol w="1500028">
                  <a:extLst>
                    <a:ext uri="{9D8B030D-6E8A-4147-A177-3AD203B41FA5}">
                      <a16:colId xmlns:a16="http://schemas.microsoft.com/office/drawing/2014/main" val="2223950702"/>
                    </a:ext>
                  </a:extLst>
                </a:gridCol>
                <a:gridCol w="1500028">
                  <a:extLst>
                    <a:ext uri="{9D8B030D-6E8A-4147-A177-3AD203B41FA5}">
                      <a16:colId xmlns:a16="http://schemas.microsoft.com/office/drawing/2014/main" val="2511752499"/>
                    </a:ext>
                  </a:extLst>
                </a:gridCol>
              </a:tblGrid>
              <a:tr h="157701">
                <a:tc>
                  <a:txBody>
                    <a:bodyPr/>
                    <a:lstStyle/>
                    <a:p>
                      <a:pPr rtl="0" fontAlgn="b"/>
                      <a:endParaRPr lang="en-US" sz="1000" b="0" dirty="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a:solidFill>
                            <a:schemeClr val="bg1"/>
                          </a:solidFill>
                          <a:effectLst/>
                          <a:latin typeface="Poppins Medium" panose="00000600000000000000" pitchFamily="2" charset="0"/>
                          <a:cs typeface="Poppins Medium" panose="00000600000000000000" pitchFamily="2" charset="0"/>
                        </a:rPr>
                        <a:t>2025</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a:solidFill>
                            <a:schemeClr val="bg1"/>
                          </a:solidFill>
                          <a:effectLst/>
                          <a:latin typeface="Poppins Medium" panose="00000600000000000000" pitchFamily="2" charset="0"/>
                          <a:cs typeface="Poppins Medium" panose="00000600000000000000" pitchFamily="2" charset="0"/>
                        </a:rPr>
                        <a:t>2026</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a:solidFill>
                            <a:schemeClr val="bg1"/>
                          </a:solidFill>
                          <a:effectLst/>
                          <a:latin typeface="Poppins Medium" panose="00000600000000000000" pitchFamily="2" charset="0"/>
                          <a:cs typeface="Poppins Medium" panose="00000600000000000000" pitchFamily="2" charset="0"/>
                        </a:rPr>
                        <a:t>2027</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a:solidFill>
                            <a:schemeClr val="bg1"/>
                          </a:solidFill>
                          <a:effectLst/>
                          <a:latin typeface="Poppins Medium" panose="00000600000000000000" pitchFamily="2" charset="0"/>
                          <a:cs typeface="Poppins Medium" panose="00000600000000000000" pitchFamily="2" charset="0"/>
                        </a:rPr>
                        <a:t>2028</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2029</a:t>
                      </a:r>
                    </a:p>
                  </a:txBody>
                  <a:tcPr marL="5666" marR="5666" marT="0" marB="0" anchor="ctr">
                    <a:lnL w="12700" cap="flat" cmpd="sng" algn="ctr">
                      <a:no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3417023129"/>
                  </a:ext>
                </a:extLst>
              </a:tr>
              <a:tr h="157701">
                <a:tc>
                  <a:txBody>
                    <a:bodyPr/>
                    <a:lstStyle/>
                    <a:p>
                      <a:pPr rtl="0" fontAlgn="b"/>
                      <a:r>
                        <a:rPr lang="en-PH" sz="1000" b="0">
                          <a:effectLst/>
                          <a:latin typeface="Poppins Medium" panose="00000600000000000000" pitchFamily="2" charset="0"/>
                          <a:cs typeface="Poppins Medium" panose="00000600000000000000" pitchFamily="2" charset="0"/>
                        </a:rPr>
                        <a:t>Sales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rtl="0" fontAlgn="b"/>
                      <a:endParaRPr lang="en-PH" sz="1000" b="0">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rtl="0" fontAlgn="b"/>
                      <a:endParaRPr lang="en-PH" sz="1000" b="0">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rtl="0" fontAlgn="b"/>
                      <a:endParaRPr lang="en-PH" sz="1000" b="0">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rtl="0" fontAlgn="b"/>
                      <a:endParaRPr lang="en-PH" sz="1000" b="0">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rtl="0" fontAlgn="b"/>
                      <a:endParaRPr lang="en-PH" sz="1000" b="0" dirty="0">
                        <a:effectLst/>
                        <a:latin typeface="Poppins Medium" panose="00000600000000000000" pitchFamily="2" charset="0"/>
                        <a:cs typeface="Poppins Medium" panose="00000600000000000000" pitchFamily="2" charset="0"/>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692534508"/>
                  </a:ext>
                </a:extLst>
              </a:tr>
              <a:tr h="157701">
                <a:tc>
                  <a:txBody>
                    <a:bodyPr/>
                    <a:lstStyle/>
                    <a:p>
                      <a:pPr rtl="0" fontAlgn="b"/>
                      <a:r>
                        <a:rPr lang="en-PH" sz="1000" dirty="0">
                          <a:effectLst/>
                          <a:latin typeface="+mn-lt"/>
                        </a:rPr>
                        <a:t>Subscription Revenue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812,358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1,189,444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2,332,482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4,958,032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12,257,328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262539661"/>
                  </a:ext>
                </a:extLst>
              </a:tr>
              <a:tr h="157701">
                <a:tc>
                  <a:txBody>
                    <a:bodyPr/>
                    <a:lstStyle/>
                    <a:p>
                      <a:pPr rtl="0" fontAlgn="b"/>
                      <a:r>
                        <a:rPr lang="en-PH" sz="1000">
                          <a:effectLst/>
                          <a:latin typeface="+mn-lt"/>
                        </a:rPr>
                        <a:t>Clinical Education Revenue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217,217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345,690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804,038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1,717,787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4,278,532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31356740"/>
                  </a:ext>
                </a:extLst>
              </a:tr>
              <a:tr h="157701">
                <a:tc>
                  <a:txBody>
                    <a:bodyPr/>
                    <a:lstStyle/>
                    <a:p>
                      <a:pPr rtl="0" fontAlgn="b"/>
                      <a:r>
                        <a:rPr lang="en-PH" sz="1000">
                          <a:effectLst/>
                          <a:latin typeface="+mn-lt"/>
                        </a:rPr>
                        <a:t>Equipment Sales Revenue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36,797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54,082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103,774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229,148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591,761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7763631"/>
                  </a:ext>
                </a:extLst>
              </a:tr>
              <a:tr h="157701">
                <a:tc>
                  <a:txBody>
                    <a:bodyPr/>
                    <a:lstStyle/>
                    <a:p>
                      <a:pPr rtl="0" fontAlgn="b"/>
                      <a:r>
                        <a:rPr lang="en-PH" sz="1000" b="0" i="0" dirty="0">
                          <a:effectLst/>
                          <a:latin typeface="Poppins Medium" panose="00000600000000000000" pitchFamily="2" charset="0"/>
                          <a:cs typeface="Poppins Medium" panose="00000600000000000000" pitchFamily="2" charset="0"/>
                        </a:rPr>
                        <a:t>Total Sales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$ 1,066,372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$ 1,589,216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$ 3,240,295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$ 6,904,967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$ 17,127,621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4109743461"/>
                  </a:ext>
                </a:extLst>
              </a:tr>
              <a:tr h="157701">
                <a:tc>
                  <a:txBody>
                    <a:bodyPr/>
                    <a:lstStyle/>
                    <a:p>
                      <a:pPr rtl="0" fontAlgn="b"/>
                      <a:r>
                        <a:rPr lang="en-PH" sz="1000" b="0">
                          <a:solidFill>
                            <a:schemeClr val="bg1"/>
                          </a:solidFill>
                          <a:effectLst/>
                          <a:latin typeface="Poppins Medium" panose="00000600000000000000" pitchFamily="2" charset="0"/>
                          <a:cs typeface="Poppins Medium" panose="00000600000000000000" pitchFamily="2" charset="0"/>
                        </a:rPr>
                        <a:t>Cost of Goods Sold</a:t>
                      </a:r>
                    </a:p>
                  </a:txBody>
                  <a:tcPr marL="5666" marR="5666" marT="0" marB="0" anchor="ctr">
                    <a:lnL w="9525"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dirty="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302410462"/>
                  </a:ext>
                </a:extLst>
              </a:tr>
              <a:tr h="157701">
                <a:tc>
                  <a:txBody>
                    <a:bodyPr/>
                    <a:lstStyle/>
                    <a:p>
                      <a:pPr rtl="0" fontAlgn="b"/>
                      <a:r>
                        <a:rPr lang="en-PH" sz="1000">
                          <a:effectLst/>
                          <a:latin typeface="+mn-lt"/>
                        </a:rPr>
                        <a:t>Inventory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6,359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9,168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17,257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37,379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94,691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496067065"/>
                  </a:ext>
                </a:extLst>
              </a:tr>
              <a:tr h="157701">
                <a:tc>
                  <a:txBody>
                    <a:bodyPr/>
                    <a:lstStyle/>
                    <a:p>
                      <a:pPr rtl="0" fontAlgn="b"/>
                      <a:r>
                        <a:rPr lang="en-US" sz="1000">
                          <a:effectLst/>
                          <a:latin typeface="+mn-lt"/>
                        </a:rPr>
                        <a:t>Labor and Other Direct Expenses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108,609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169,553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386,850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810,743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1,980,872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464560919"/>
                  </a:ext>
                </a:extLst>
              </a:tr>
              <a:tr h="157701">
                <a:tc>
                  <a:txBody>
                    <a:bodyPr/>
                    <a:lstStyle/>
                    <a:p>
                      <a:pPr rtl="0" fontAlgn="b"/>
                      <a:r>
                        <a:rPr lang="en-PH" sz="1000">
                          <a:effectLst/>
                          <a:latin typeface="+mn-lt"/>
                        </a:rPr>
                        <a:t>Other Direct Expenses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13,615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28,685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38,213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59,089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116,025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938625572"/>
                  </a:ext>
                </a:extLst>
              </a:tr>
              <a:tr h="157701">
                <a:tc>
                  <a:txBody>
                    <a:bodyPr/>
                    <a:lstStyle/>
                    <a:p>
                      <a:pPr rtl="0" fontAlgn="b"/>
                      <a:r>
                        <a:rPr lang="en-US" sz="1000" b="0" i="0">
                          <a:effectLst/>
                          <a:latin typeface="Poppins Medium" panose="00000600000000000000" pitchFamily="2" charset="0"/>
                          <a:cs typeface="Poppins Medium" panose="00000600000000000000" pitchFamily="2" charset="0"/>
                        </a:rPr>
                        <a:t>Total Cost of Goods Sold</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$ 128,582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$ 207,406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$ 442,320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$ 907,211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$ 2,191,589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769382627"/>
                  </a:ext>
                </a:extLst>
              </a:tr>
              <a:tr h="157701">
                <a:tc>
                  <a:txBody>
                    <a:bodyPr/>
                    <a:lstStyle/>
                    <a:p>
                      <a:pPr rtl="0" fontAlgn="b"/>
                      <a:r>
                        <a:rPr lang="en-PH" sz="1000" b="0" i="0">
                          <a:effectLst/>
                          <a:latin typeface="Poppins Medium" panose="00000600000000000000" pitchFamily="2" charset="0"/>
                          <a:cs typeface="Poppins Medium" panose="00000600000000000000" pitchFamily="2" charset="0"/>
                        </a:rPr>
                        <a:t>Gross Margin</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$ 937,790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$ 1,381,810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$ 2,797,975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a:effectLst/>
                          <a:latin typeface="Poppins Medium" panose="00000600000000000000" pitchFamily="2" charset="0"/>
                          <a:cs typeface="Poppins Medium" panose="00000600000000000000" pitchFamily="2" charset="0"/>
                        </a:rPr>
                        <a:t>$ 5,997,756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i="0" dirty="0">
                          <a:effectLst/>
                          <a:latin typeface="Poppins Medium" panose="00000600000000000000" pitchFamily="2" charset="0"/>
                          <a:cs typeface="Poppins Medium" panose="00000600000000000000" pitchFamily="2" charset="0"/>
                        </a:rPr>
                        <a:t>$ 14,936,032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455369176"/>
                  </a:ext>
                </a:extLst>
              </a:tr>
              <a:tr h="157701">
                <a:tc>
                  <a:txBody>
                    <a:bodyPr/>
                    <a:lstStyle/>
                    <a:p>
                      <a:pPr rtl="0" fontAlgn="b"/>
                      <a:r>
                        <a:rPr lang="en-PH" sz="1000">
                          <a:effectLst/>
                          <a:latin typeface="+mn-lt"/>
                        </a:rPr>
                        <a:t>Percent</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88%</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87%</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86%</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87%</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87%</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78719621"/>
                  </a:ext>
                </a:extLst>
              </a:tr>
              <a:tr h="157701">
                <a:tc>
                  <a:txBody>
                    <a:bodyPr/>
                    <a:lstStyle/>
                    <a:p>
                      <a:pPr rtl="0" fontAlgn="b"/>
                      <a:r>
                        <a:rPr lang="en-PH" sz="1000" b="0">
                          <a:solidFill>
                            <a:schemeClr val="bg1"/>
                          </a:solidFill>
                          <a:effectLst/>
                          <a:latin typeface="Poppins Medium" panose="00000600000000000000" pitchFamily="2" charset="0"/>
                          <a:cs typeface="Poppins Medium" panose="00000600000000000000" pitchFamily="2" charset="0"/>
                        </a:rPr>
                        <a:t>Operating Expenses</a:t>
                      </a:r>
                    </a:p>
                  </a:txBody>
                  <a:tcPr marL="5666" marR="5666" marT="0" marB="0" anchor="ctr">
                    <a:lnL w="9525"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rtl="0" fontAlgn="b"/>
                      <a:endParaRPr lang="en-PH" sz="1000" b="0" dirty="0">
                        <a:solidFill>
                          <a:schemeClr val="bg1"/>
                        </a:solidFill>
                        <a:effectLst/>
                        <a:latin typeface="Poppins Medium" panose="00000600000000000000" pitchFamily="2" charset="0"/>
                        <a:cs typeface="Poppins Medium" panose="00000600000000000000" pitchFamily="2" charset="0"/>
                      </a:endParaRPr>
                    </a:p>
                  </a:txBody>
                  <a:tcPr marL="5666" marR="5666" marT="0" marB="0" anchor="ctr">
                    <a:lnL w="12700" cap="flat" cmpd="sng" algn="ctr">
                      <a:no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3670553270"/>
                  </a:ext>
                </a:extLst>
              </a:tr>
              <a:tr h="157701">
                <a:tc>
                  <a:txBody>
                    <a:bodyPr/>
                    <a:lstStyle/>
                    <a:p>
                      <a:pPr rtl="0" fontAlgn="b"/>
                      <a:r>
                        <a:rPr lang="en-PH" sz="1000" dirty="0">
                          <a:effectLst/>
                          <a:latin typeface="+mn-lt"/>
                        </a:rPr>
                        <a:t>Sales and Marketing</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125,000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197,130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407,481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1,015,847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2,604,062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561322202"/>
                  </a:ext>
                </a:extLst>
              </a:tr>
              <a:tr h="157701">
                <a:tc>
                  <a:txBody>
                    <a:bodyPr/>
                    <a:lstStyle/>
                    <a:p>
                      <a:pPr rtl="0" fontAlgn="b"/>
                      <a:r>
                        <a:rPr lang="en-PH" sz="1000" dirty="0">
                          <a:effectLst/>
                          <a:latin typeface="+mn-lt"/>
                        </a:rPr>
                        <a:t>General and Administrative</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170,637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238,232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413,145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806,326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1,883,839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589424326"/>
                  </a:ext>
                </a:extLst>
              </a:tr>
              <a:tr h="157701">
                <a:tc>
                  <a:txBody>
                    <a:bodyPr/>
                    <a:lstStyle/>
                    <a:p>
                      <a:pPr rtl="0" fontAlgn="b"/>
                      <a:r>
                        <a:rPr lang="en-PH" sz="1000" dirty="0">
                          <a:effectLst/>
                          <a:latin typeface="+mn-lt"/>
                        </a:rPr>
                        <a:t>Development &amp; Maintenance</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438,710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196,689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330,862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626,185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1,446,211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42696185"/>
                  </a:ext>
                </a:extLst>
              </a:tr>
              <a:tr h="157701">
                <a:tc>
                  <a:txBody>
                    <a:bodyPr/>
                    <a:lstStyle/>
                    <a:p>
                      <a:pPr rtl="0" fontAlgn="b"/>
                      <a:r>
                        <a:rPr lang="en-PH" sz="1000" dirty="0">
                          <a:effectLst/>
                          <a:latin typeface="+mn-lt"/>
                        </a:rPr>
                        <a:t>Executive Salaries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391,000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410,550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431,078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452,631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475,263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70434570"/>
                  </a:ext>
                </a:extLst>
              </a:tr>
              <a:tr h="157701">
                <a:tc>
                  <a:txBody>
                    <a:bodyPr/>
                    <a:lstStyle/>
                    <a:p>
                      <a:pPr rtl="0" fontAlgn="b"/>
                      <a:r>
                        <a:rPr lang="en-PH" sz="1000" dirty="0">
                          <a:effectLst/>
                          <a:latin typeface="+mn-lt"/>
                        </a:rPr>
                        <a:t>Sales and Marketing Salaries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172,614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195,418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332,454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586,364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1,117,741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850224142"/>
                  </a:ext>
                </a:extLst>
              </a:tr>
              <a:tr h="157701">
                <a:tc>
                  <a:txBody>
                    <a:bodyPr/>
                    <a:lstStyle/>
                    <a:p>
                      <a:pPr rtl="0" fontAlgn="b"/>
                      <a:r>
                        <a:rPr lang="en-PH" sz="1000" dirty="0">
                          <a:effectLst/>
                          <a:latin typeface="+mn-lt"/>
                        </a:rPr>
                        <a:t>Product Development</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115,000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192,625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216,631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302,901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516,073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4029054707"/>
                  </a:ext>
                </a:extLst>
              </a:tr>
              <a:tr h="157701">
                <a:tc>
                  <a:txBody>
                    <a:bodyPr/>
                    <a:lstStyle/>
                    <a:p>
                      <a:pPr rtl="0" fontAlgn="b"/>
                      <a:r>
                        <a:rPr lang="en-PH" sz="1000" dirty="0">
                          <a:effectLst/>
                          <a:latin typeface="+mn-lt"/>
                        </a:rPr>
                        <a:t>Customer Support</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138,000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144,900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152,145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217,441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379,744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952241718"/>
                  </a:ext>
                </a:extLst>
              </a:tr>
              <a:tr h="157701">
                <a:tc>
                  <a:txBody>
                    <a:bodyPr/>
                    <a:lstStyle/>
                    <a:p>
                      <a:pPr rtl="0" fontAlgn="b"/>
                      <a:r>
                        <a:rPr lang="en-PH" sz="1000" dirty="0">
                          <a:effectLst/>
                          <a:latin typeface="+mn-lt"/>
                        </a:rPr>
                        <a:t>Equipment Sales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38,333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59,417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62,388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109,883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230,199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366388124"/>
                  </a:ext>
                </a:extLst>
              </a:tr>
              <a:tr h="157701">
                <a:tc>
                  <a:txBody>
                    <a:bodyPr/>
                    <a:lstStyle/>
                    <a:p>
                      <a:pPr rtl="0" fontAlgn="b"/>
                      <a:r>
                        <a:rPr lang="en-PH" sz="1000">
                          <a:effectLst/>
                          <a:latin typeface="+mn-lt"/>
                        </a:rPr>
                        <a:t>Depreciation and Amortization</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22,500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43,750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60,000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60,000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737744512"/>
                  </a:ext>
                </a:extLst>
              </a:tr>
              <a:tr h="157701">
                <a:tc>
                  <a:txBody>
                    <a:bodyPr/>
                    <a:lstStyle/>
                    <a:p>
                      <a:pPr rtl="0" fontAlgn="b"/>
                      <a:r>
                        <a:rPr lang="en-PH" sz="1000" b="0">
                          <a:effectLst/>
                          <a:latin typeface="Poppins Medium" panose="00000600000000000000" pitchFamily="2" charset="0"/>
                          <a:cs typeface="Poppins Medium" panose="00000600000000000000" pitchFamily="2" charset="0"/>
                        </a:rPr>
                        <a:t>Total Operating Expenses</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$ 1,589,294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$ 1,657,461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$ 2,389,934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$ 4,177,578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dirty="0">
                          <a:effectLst/>
                          <a:latin typeface="Poppins Medium" panose="00000600000000000000" pitchFamily="2" charset="0"/>
                          <a:cs typeface="Poppins Medium" panose="00000600000000000000" pitchFamily="2" charset="0"/>
                        </a:rPr>
                        <a:t>$ 8,713,132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822561102"/>
                  </a:ext>
                </a:extLst>
              </a:tr>
              <a:tr h="157701">
                <a:tc>
                  <a:txBody>
                    <a:bodyPr/>
                    <a:lstStyle/>
                    <a:p>
                      <a:pPr rtl="0" fontAlgn="b"/>
                      <a:r>
                        <a:rPr lang="en-PH" sz="1000" b="0">
                          <a:effectLst/>
                          <a:latin typeface="Poppins Medium" panose="00000600000000000000" pitchFamily="2" charset="0"/>
                          <a:cs typeface="Poppins Medium" panose="00000600000000000000" pitchFamily="2" charset="0"/>
                        </a:rPr>
                        <a:t>Pre-Tax Income</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(651,505)</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(275,650)</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$ 408,041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$ 1,820,179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dirty="0">
                          <a:effectLst/>
                          <a:latin typeface="Poppins Medium" panose="00000600000000000000" pitchFamily="2" charset="0"/>
                          <a:cs typeface="Poppins Medium" panose="00000600000000000000" pitchFamily="2" charset="0"/>
                        </a:rPr>
                        <a:t>$ 6,222,900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00049241"/>
                  </a:ext>
                </a:extLst>
              </a:tr>
              <a:tr h="157701">
                <a:tc>
                  <a:txBody>
                    <a:bodyPr/>
                    <a:lstStyle/>
                    <a:p>
                      <a:pPr rtl="0" fontAlgn="b"/>
                      <a:r>
                        <a:rPr lang="en-PH" sz="1000">
                          <a:effectLst/>
                          <a:latin typeface="+mn-lt"/>
                        </a:rPr>
                        <a:t>Income Tax</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endParaRPr lang="en-PH" sz="1000" dirty="0">
                        <a:effectLst/>
                        <a:latin typeface="+mn-lt"/>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endParaRPr lang="en-PH" sz="1000" dirty="0">
                        <a:effectLst/>
                        <a:latin typeface="+mn-lt"/>
                      </a:endParaRP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dirty="0">
                          <a:effectLst/>
                          <a:latin typeface="+mn-lt"/>
                        </a:rPr>
                        <a:t>81,608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364,036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a:effectLst/>
                          <a:latin typeface="+mn-lt"/>
                        </a:rPr>
                        <a:t>1,244,580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261576126"/>
                  </a:ext>
                </a:extLst>
              </a:tr>
              <a:tr h="157701">
                <a:tc>
                  <a:txBody>
                    <a:bodyPr/>
                    <a:lstStyle/>
                    <a:p>
                      <a:pPr rtl="0" fontAlgn="b"/>
                      <a:r>
                        <a:rPr lang="en-PH" sz="1000" b="0" dirty="0">
                          <a:effectLst/>
                          <a:latin typeface="Poppins Medium" panose="00000600000000000000" pitchFamily="2" charset="0"/>
                          <a:cs typeface="Poppins Medium" panose="00000600000000000000" pitchFamily="2" charset="0"/>
                        </a:rPr>
                        <a:t>Net Income</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(651,505)</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(275,650)</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$ 326,433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a:effectLst/>
                          <a:latin typeface="Poppins Medium" panose="00000600000000000000" pitchFamily="2" charset="0"/>
                          <a:cs typeface="Poppins Medium" panose="00000600000000000000" pitchFamily="2" charset="0"/>
                        </a:rPr>
                        <a:t>$ 1,456,143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tc>
                  <a:txBody>
                    <a:bodyPr/>
                    <a:lstStyle/>
                    <a:p>
                      <a:pPr algn="r" rtl="0" fontAlgn="b"/>
                      <a:r>
                        <a:rPr lang="en-PH" sz="1000" b="0" dirty="0">
                          <a:effectLst/>
                          <a:latin typeface="Poppins Medium" panose="00000600000000000000" pitchFamily="2" charset="0"/>
                          <a:cs typeface="Poppins Medium" panose="00000600000000000000" pitchFamily="2" charset="0"/>
                        </a:rPr>
                        <a:t>$ 4,978,320 </a:t>
                      </a:r>
                    </a:p>
                  </a:txBody>
                  <a:tcPr marL="5666" marR="5666" marT="0" marB="0" anchor="ctr">
                    <a:lnL w="9525" cap="flat" cmpd="sng" algn="ctr">
                      <a:solidFill>
                        <a:schemeClr val="bg1">
                          <a:lumMod val="75000"/>
                        </a:schemeClr>
                      </a:solid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295265437"/>
                  </a:ext>
                </a:extLst>
              </a:tr>
              <a:tr h="157701">
                <a:tc>
                  <a:txBody>
                    <a:bodyPr/>
                    <a:lstStyle/>
                    <a:p>
                      <a:pPr rtl="0" fontAlgn="b"/>
                      <a:r>
                        <a:rPr lang="en-PH" sz="1000" b="0" dirty="0">
                          <a:solidFill>
                            <a:schemeClr val="bg1"/>
                          </a:solidFill>
                          <a:effectLst/>
                          <a:latin typeface="Poppins Medium" panose="00000600000000000000" pitchFamily="2" charset="0"/>
                          <a:cs typeface="Poppins Medium" panose="00000600000000000000" pitchFamily="2" charset="0"/>
                        </a:rPr>
                        <a:t>EBITDA</a:t>
                      </a:r>
                    </a:p>
                  </a:txBody>
                  <a:tcPr marL="5666" marR="5666" marT="0" marB="0" anchor="ctr">
                    <a:lnL w="9525" cap="flat" cmpd="sng" algn="ctr">
                      <a:solidFill>
                        <a:schemeClr val="bg1">
                          <a:lumMod val="75000"/>
                        </a:schemeClr>
                      </a:solid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 (651,505)</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 (253,150)</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$ 451,791 </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$ 1,880,179 </a:t>
                      </a:r>
                    </a:p>
                  </a:txBody>
                  <a:tcPr marL="5666" marR="566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tc>
                  <a:txBody>
                    <a:bodyPr/>
                    <a:lstStyle/>
                    <a:p>
                      <a:pPr algn="r" rtl="0" fontAlgn="b"/>
                      <a:r>
                        <a:rPr lang="en-PH" sz="1000" b="0" dirty="0">
                          <a:solidFill>
                            <a:schemeClr val="bg1"/>
                          </a:solidFill>
                          <a:effectLst/>
                          <a:latin typeface="Poppins Medium" panose="00000600000000000000" pitchFamily="2" charset="0"/>
                          <a:cs typeface="Poppins Medium" panose="00000600000000000000" pitchFamily="2" charset="0"/>
                        </a:rPr>
                        <a:t>$ 6,282,900 </a:t>
                      </a:r>
                    </a:p>
                  </a:txBody>
                  <a:tcPr marL="5666" marR="5666" marT="0" marB="0" anchor="ctr">
                    <a:lnL w="12700" cap="flat" cmpd="sng" algn="ctr">
                      <a:noFill/>
                      <a:prstDash val="solid"/>
                      <a:round/>
                      <a:headEnd type="none" w="med" len="med"/>
                      <a:tailEnd type="none" w="med" len="med"/>
                    </a:lnL>
                    <a:lnR w="9525" cap="flat" cmpd="sng" algn="ctr">
                      <a:solidFill>
                        <a:schemeClr val="bg1">
                          <a:lumMod val="75000"/>
                        </a:schemeClr>
                      </a:solidFill>
                      <a:prstDash val="solid"/>
                      <a:round/>
                      <a:headEnd type="none" w="med" len="med"/>
                      <a:tailEnd type="none" w="med" len="med"/>
                    </a:lnR>
                    <a:lnT w="9525" cap="flat" cmpd="sng" algn="ctr">
                      <a:solidFill>
                        <a:schemeClr val="bg1">
                          <a:lumMod val="75000"/>
                        </a:schemeClr>
                      </a:solidFill>
                      <a:prstDash val="solid"/>
                      <a:round/>
                      <a:headEnd type="none" w="med" len="med"/>
                      <a:tailEnd type="none" w="med" len="med"/>
                    </a:lnT>
                    <a:lnB w="9525"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1166826238"/>
                  </a:ext>
                </a:extLst>
              </a:tr>
            </a:tbl>
          </a:graphicData>
        </a:graphic>
      </p:graphicFrame>
    </p:spTree>
    <p:extLst>
      <p:ext uri="{BB962C8B-B14F-4D97-AF65-F5344CB8AC3E}">
        <p14:creationId xmlns:p14="http://schemas.microsoft.com/office/powerpoint/2010/main" val="1113276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FAA0D6F-B768-7C20-0008-BBAD1D6F8195}"/>
              </a:ext>
            </a:extLst>
          </p:cNvPr>
          <p:cNvSpPr/>
          <p:nvPr/>
        </p:nvSpPr>
        <p:spPr>
          <a:xfrm>
            <a:off x="371208" y="1523754"/>
            <a:ext cx="11478396" cy="3629152"/>
          </a:xfrm>
          <a:prstGeom prst="rect">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Title 1">
            <a:extLst>
              <a:ext uri="{FF2B5EF4-FFF2-40B4-BE49-F238E27FC236}">
                <a16:creationId xmlns:a16="http://schemas.microsoft.com/office/drawing/2014/main" id="{A5784341-F258-4F33-3B68-2FF02F859BF6}"/>
              </a:ext>
            </a:extLst>
          </p:cNvPr>
          <p:cNvSpPr>
            <a:spLocks noGrp="1"/>
          </p:cNvSpPr>
          <p:nvPr>
            <p:ph type="title"/>
          </p:nvPr>
        </p:nvSpPr>
        <p:spPr>
          <a:xfrm>
            <a:off x="427856" y="445663"/>
            <a:ext cx="10515600" cy="535531"/>
          </a:xfrm>
        </p:spPr>
        <p:txBody>
          <a:bodyPr/>
          <a:lstStyle/>
          <a:p>
            <a:r>
              <a:rPr lang="en-US" dirty="0"/>
              <a:t>Use of Funds</a:t>
            </a:r>
          </a:p>
        </p:txBody>
      </p:sp>
      <p:sp>
        <p:nvSpPr>
          <p:cNvPr id="4" name="Footer Placeholder 3">
            <a:extLst>
              <a:ext uri="{FF2B5EF4-FFF2-40B4-BE49-F238E27FC236}">
                <a16:creationId xmlns:a16="http://schemas.microsoft.com/office/drawing/2014/main" id="{F295A511-D059-8ED4-E520-D93EB9A026A7}"/>
              </a:ext>
            </a:extLst>
          </p:cNvPr>
          <p:cNvSpPr>
            <a:spLocks noGrp="1"/>
          </p:cNvSpPr>
          <p:nvPr>
            <p:ph type="ftr" sz="quarter" idx="11"/>
          </p:nvPr>
        </p:nvSpPr>
        <p:spPr>
          <a:xfrm>
            <a:off x="4038600" y="6210876"/>
            <a:ext cx="4114800" cy="365125"/>
          </a:xfrm>
        </p:spPr>
        <p:txBody>
          <a:bodyPr/>
          <a:lstStyle/>
          <a:p>
            <a:r>
              <a:rPr lang="en-US"/>
              <a:t>Privileged and Confidential</a:t>
            </a:r>
          </a:p>
        </p:txBody>
      </p:sp>
      <p:sp>
        <p:nvSpPr>
          <p:cNvPr id="5" name="Slide Number Placeholder 4">
            <a:extLst>
              <a:ext uri="{FF2B5EF4-FFF2-40B4-BE49-F238E27FC236}">
                <a16:creationId xmlns:a16="http://schemas.microsoft.com/office/drawing/2014/main" id="{FEA53B0E-2AE2-F29B-1C85-B744B019E4E4}"/>
              </a:ext>
            </a:extLst>
          </p:cNvPr>
          <p:cNvSpPr>
            <a:spLocks noGrp="1"/>
          </p:cNvSpPr>
          <p:nvPr>
            <p:ph type="sldNum" sz="quarter" idx="12"/>
          </p:nvPr>
        </p:nvSpPr>
        <p:spPr>
          <a:xfrm>
            <a:off x="10765107" y="6200485"/>
            <a:ext cx="744557" cy="365125"/>
          </a:xfrm>
        </p:spPr>
        <p:txBody>
          <a:bodyPr/>
          <a:lstStyle/>
          <a:p>
            <a:fld id="{AB3D2D16-A94D-E44D-B3D8-7D757E2BDE6A}" type="slidenum">
              <a:rPr lang="en-US" smtClean="0"/>
              <a:pPr/>
              <a:t>15</a:t>
            </a:fld>
            <a:endParaRPr lang="en-US"/>
          </a:p>
        </p:txBody>
      </p:sp>
      <p:graphicFrame>
        <p:nvGraphicFramePr>
          <p:cNvPr id="9" name="Chart 8">
            <a:extLst>
              <a:ext uri="{FF2B5EF4-FFF2-40B4-BE49-F238E27FC236}">
                <a16:creationId xmlns:a16="http://schemas.microsoft.com/office/drawing/2014/main" id="{504FBD4A-EAEE-66D9-F555-6E30627AB3BB}"/>
              </a:ext>
            </a:extLst>
          </p:cNvPr>
          <p:cNvGraphicFramePr/>
          <p:nvPr>
            <p:extLst>
              <p:ext uri="{D42A27DB-BD31-4B8C-83A1-F6EECF244321}">
                <p14:modId xmlns:p14="http://schemas.microsoft.com/office/powerpoint/2010/main" val="1333038957"/>
              </p:ext>
            </p:extLst>
          </p:nvPr>
        </p:nvGraphicFramePr>
        <p:xfrm>
          <a:off x="513316" y="2809875"/>
          <a:ext cx="3352800" cy="220727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a:extLst>
              <a:ext uri="{FF2B5EF4-FFF2-40B4-BE49-F238E27FC236}">
                <a16:creationId xmlns:a16="http://schemas.microsoft.com/office/drawing/2014/main" id="{8372CE42-8E6F-FBC0-C366-F3D0A9AB91BA}"/>
              </a:ext>
            </a:extLst>
          </p:cNvPr>
          <p:cNvGraphicFramePr/>
          <p:nvPr>
            <p:extLst>
              <p:ext uri="{D42A27DB-BD31-4B8C-83A1-F6EECF244321}">
                <p14:modId xmlns:p14="http://schemas.microsoft.com/office/powerpoint/2010/main" val="1109994317"/>
              </p:ext>
            </p:extLst>
          </p:nvPr>
        </p:nvGraphicFramePr>
        <p:xfrm>
          <a:off x="4505060" y="2809875"/>
          <a:ext cx="3352800" cy="220727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48C216F0-8C26-7C9B-C034-EA351A4689F2}"/>
              </a:ext>
            </a:extLst>
          </p:cNvPr>
          <p:cNvGraphicFramePr/>
          <p:nvPr>
            <p:extLst>
              <p:ext uri="{D42A27DB-BD31-4B8C-83A1-F6EECF244321}">
                <p14:modId xmlns:p14="http://schemas.microsoft.com/office/powerpoint/2010/main" val="1496730023"/>
              </p:ext>
            </p:extLst>
          </p:nvPr>
        </p:nvGraphicFramePr>
        <p:xfrm>
          <a:off x="8496804" y="2809875"/>
          <a:ext cx="3352800" cy="220727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Table 6">
            <a:extLst>
              <a:ext uri="{FF2B5EF4-FFF2-40B4-BE49-F238E27FC236}">
                <a16:creationId xmlns:a16="http://schemas.microsoft.com/office/drawing/2014/main" id="{05F3CE79-C6B5-5078-D802-12D2A7CB5C44}"/>
              </a:ext>
            </a:extLst>
          </p:cNvPr>
          <p:cNvGraphicFramePr>
            <a:graphicFrameLocks noGrp="1"/>
          </p:cNvGraphicFramePr>
          <p:nvPr>
            <p:extLst>
              <p:ext uri="{D42A27DB-BD31-4B8C-83A1-F6EECF244321}">
                <p14:modId xmlns:p14="http://schemas.microsoft.com/office/powerpoint/2010/main" val="3047905167"/>
              </p:ext>
            </p:extLst>
          </p:nvPr>
        </p:nvGraphicFramePr>
        <p:xfrm>
          <a:off x="578234" y="1839676"/>
          <a:ext cx="3222965" cy="777240"/>
        </p:xfrm>
        <a:graphic>
          <a:graphicData uri="http://schemas.openxmlformats.org/drawingml/2006/table">
            <a:tbl>
              <a:tblPr firstRow="1" bandRow="1">
                <a:tableStyleId>{5C22544A-7EE6-4342-B048-85BDC9FD1C3A}</a:tableStyleId>
              </a:tblPr>
              <a:tblGrid>
                <a:gridCol w="471309">
                  <a:extLst>
                    <a:ext uri="{9D8B030D-6E8A-4147-A177-3AD203B41FA5}">
                      <a16:colId xmlns:a16="http://schemas.microsoft.com/office/drawing/2014/main" val="1573730695"/>
                    </a:ext>
                  </a:extLst>
                </a:gridCol>
                <a:gridCol w="2751656">
                  <a:extLst>
                    <a:ext uri="{9D8B030D-6E8A-4147-A177-3AD203B41FA5}">
                      <a16:colId xmlns:a16="http://schemas.microsoft.com/office/drawing/2014/main" val="3018667870"/>
                    </a:ext>
                  </a:extLst>
                </a:gridCol>
              </a:tblGrid>
              <a:tr h="0">
                <a:tc>
                  <a:txBody>
                    <a:bodyPr/>
                    <a:lstStyle/>
                    <a:p>
                      <a:pPr algn="ctr"/>
                      <a:r>
                        <a:rPr lang="en-PH" sz="1100" b="0" dirty="0">
                          <a:solidFill>
                            <a:schemeClr val="tx1"/>
                          </a:solidFill>
                        </a:rPr>
                        <a:t>28%</a:t>
                      </a:r>
                    </a:p>
                  </a:txBody>
                  <a:tcPr marL="45720" marR="45720">
                    <a:lnL w="12700" cmpd="sng">
                      <a:noFill/>
                    </a:lnL>
                    <a:lnR w="6350" cap="flat" cmpd="sng" algn="ctr">
                      <a:solidFill>
                        <a:schemeClr val="tx2"/>
                      </a:solidFill>
                      <a:prstDash val="solid"/>
                      <a:round/>
                      <a:headEnd type="none" w="med" len="med"/>
                      <a:tailEnd type="none" w="med" len="med"/>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Executive Salaries</a:t>
                      </a:r>
                    </a:p>
                  </a:txBody>
                  <a:tcPr marL="45720" marR="45720">
                    <a:lnL w="6350" cap="flat" cmpd="sng" algn="ctr">
                      <a:solidFill>
                        <a:schemeClr val="tx2"/>
                      </a:solidFill>
                      <a:prstDash val="solid"/>
                      <a:round/>
                      <a:headEnd type="none" w="med" len="med"/>
                      <a:tailEnd type="none" w="med" len="med"/>
                    </a:lnL>
                    <a:lnR w="12700" cmpd="sng">
                      <a:noFill/>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3815520"/>
                  </a:ext>
                </a:extLst>
              </a:tr>
              <a:tr h="0">
                <a:tc>
                  <a:txBody>
                    <a:bodyPr/>
                    <a:lstStyle/>
                    <a:p>
                      <a:pPr algn="ctr"/>
                      <a:r>
                        <a:rPr lang="en-PH" sz="1100" b="0" dirty="0">
                          <a:solidFill>
                            <a:schemeClr val="tx1"/>
                          </a:solidFill>
                        </a:rPr>
                        <a:t>12%</a:t>
                      </a:r>
                    </a:p>
                  </a:txBody>
                  <a:tcPr marL="45720" marR="45720">
                    <a:lnL w="12700" cmpd="sng">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General and Administrative</a:t>
                      </a:r>
                    </a:p>
                  </a:txBody>
                  <a:tcPr marL="45720" marR="45720">
                    <a:lnL w="6350" cap="flat" cmpd="sng" algn="ctr">
                      <a:solidFill>
                        <a:schemeClr val="tx2"/>
                      </a:solidFill>
                      <a:prstDash val="solid"/>
                      <a:round/>
                      <a:headEnd type="none" w="med" len="med"/>
                      <a:tailEnd type="none" w="med" len="med"/>
                    </a:lnL>
                    <a:lnR w="12700" cmpd="sng">
                      <a:noFill/>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7597737"/>
                  </a:ext>
                </a:extLst>
              </a:tr>
              <a:tr h="0">
                <a:tc>
                  <a:txBody>
                    <a:bodyPr/>
                    <a:lstStyle/>
                    <a:p>
                      <a:pPr algn="ctr"/>
                      <a:r>
                        <a:rPr lang="en-PH" sz="1100" b="0" dirty="0">
                          <a:solidFill>
                            <a:schemeClr val="tx1"/>
                          </a:solidFill>
                        </a:rPr>
                        <a:t>10%</a:t>
                      </a:r>
                    </a:p>
                  </a:txBody>
                  <a:tcPr marL="45720" marR="45720">
                    <a:lnL w="12700" cmpd="sng">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Customer Support</a:t>
                      </a:r>
                    </a:p>
                  </a:txBody>
                  <a:tcPr marL="45720" marR="45720">
                    <a:lnL w="6350" cap="flat" cmpd="sng" algn="ctr">
                      <a:solidFill>
                        <a:schemeClr val="tx2"/>
                      </a:solidFill>
                      <a:prstDash val="solid"/>
                      <a:round/>
                      <a:headEnd type="none" w="med" len="med"/>
                      <a:tailEnd type="none" w="med" len="med"/>
                    </a:lnL>
                    <a:lnR w="12700" cmpd="sng">
                      <a:noFill/>
                    </a:lnR>
                    <a:lnT w="635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32520300"/>
                  </a:ext>
                </a:extLst>
              </a:tr>
            </a:tbl>
          </a:graphicData>
        </a:graphic>
      </p:graphicFrame>
      <p:graphicFrame>
        <p:nvGraphicFramePr>
          <p:cNvPr id="8" name="Table 7">
            <a:extLst>
              <a:ext uri="{FF2B5EF4-FFF2-40B4-BE49-F238E27FC236}">
                <a16:creationId xmlns:a16="http://schemas.microsoft.com/office/drawing/2014/main" id="{116EC2A4-ACC0-6BED-2259-B61DA4058BE2}"/>
              </a:ext>
            </a:extLst>
          </p:cNvPr>
          <p:cNvGraphicFramePr>
            <a:graphicFrameLocks noGrp="1"/>
          </p:cNvGraphicFramePr>
          <p:nvPr>
            <p:extLst>
              <p:ext uri="{D42A27DB-BD31-4B8C-83A1-F6EECF244321}">
                <p14:modId xmlns:p14="http://schemas.microsoft.com/office/powerpoint/2010/main" val="1436798454"/>
              </p:ext>
            </p:extLst>
          </p:nvPr>
        </p:nvGraphicFramePr>
        <p:xfrm>
          <a:off x="4554380" y="1839676"/>
          <a:ext cx="3254160" cy="777240"/>
        </p:xfrm>
        <a:graphic>
          <a:graphicData uri="http://schemas.openxmlformats.org/drawingml/2006/table">
            <a:tbl>
              <a:tblPr firstRow="1" bandRow="1">
                <a:tableStyleId>{5C22544A-7EE6-4342-B048-85BDC9FD1C3A}</a:tableStyleId>
              </a:tblPr>
              <a:tblGrid>
                <a:gridCol w="471309">
                  <a:extLst>
                    <a:ext uri="{9D8B030D-6E8A-4147-A177-3AD203B41FA5}">
                      <a16:colId xmlns:a16="http://schemas.microsoft.com/office/drawing/2014/main" val="1573730695"/>
                    </a:ext>
                  </a:extLst>
                </a:gridCol>
                <a:gridCol w="2782851">
                  <a:extLst>
                    <a:ext uri="{9D8B030D-6E8A-4147-A177-3AD203B41FA5}">
                      <a16:colId xmlns:a16="http://schemas.microsoft.com/office/drawing/2014/main" val="3018667870"/>
                    </a:ext>
                  </a:extLst>
                </a:gridCol>
              </a:tblGrid>
              <a:tr h="0">
                <a:tc>
                  <a:txBody>
                    <a:bodyPr/>
                    <a:lstStyle/>
                    <a:p>
                      <a:pPr algn="ctr"/>
                      <a:r>
                        <a:rPr lang="en-PH" sz="1100" b="0" dirty="0">
                          <a:solidFill>
                            <a:schemeClr val="tx1"/>
                          </a:solidFill>
                        </a:rPr>
                        <a:t>12%</a:t>
                      </a:r>
                    </a:p>
                  </a:txBody>
                  <a:tcPr marL="45720" marR="45720">
                    <a:lnL w="12700" cmpd="sng">
                      <a:noFill/>
                    </a:lnL>
                    <a:lnR w="6350" cap="flat" cmpd="sng" algn="ctr">
                      <a:solidFill>
                        <a:schemeClr val="tx2"/>
                      </a:solidFill>
                      <a:prstDash val="solid"/>
                      <a:round/>
                      <a:headEnd type="none" w="med" len="med"/>
                      <a:tailEnd type="none" w="med" len="med"/>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Sales and Marketing Salaries</a:t>
                      </a:r>
                    </a:p>
                  </a:txBody>
                  <a:tcPr marL="45720" marR="45720">
                    <a:lnL w="6350" cap="flat" cmpd="sng" algn="ctr">
                      <a:solidFill>
                        <a:schemeClr val="tx2"/>
                      </a:solidFill>
                      <a:prstDash val="solid"/>
                      <a:round/>
                      <a:headEnd type="none" w="med" len="med"/>
                      <a:tailEnd type="none" w="med" len="med"/>
                    </a:lnL>
                    <a:lnR w="12700" cmpd="sng">
                      <a:noFill/>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3815520"/>
                  </a:ext>
                </a:extLst>
              </a:tr>
              <a:tr h="0">
                <a:tc>
                  <a:txBody>
                    <a:bodyPr/>
                    <a:lstStyle/>
                    <a:p>
                      <a:pPr algn="ctr"/>
                      <a:r>
                        <a:rPr lang="en-PH" sz="1100" b="0" dirty="0">
                          <a:solidFill>
                            <a:schemeClr val="tx1"/>
                          </a:solidFill>
                        </a:rPr>
                        <a:t>9%</a:t>
                      </a:r>
                    </a:p>
                  </a:txBody>
                  <a:tcPr marL="45720" marR="45720">
                    <a:lnL w="12700" cmpd="sng">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Sales and Marketing</a:t>
                      </a:r>
                    </a:p>
                  </a:txBody>
                  <a:tcPr marL="45720" marR="45720">
                    <a:lnL w="6350" cap="flat" cmpd="sng" algn="ctr">
                      <a:solidFill>
                        <a:schemeClr val="tx2"/>
                      </a:solidFill>
                      <a:prstDash val="solid"/>
                      <a:round/>
                      <a:headEnd type="none" w="med" len="med"/>
                      <a:tailEnd type="none" w="med" len="med"/>
                    </a:lnL>
                    <a:lnR w="12700" cmpd="sng">
                      <a:noFill/>
                    </a:lnR>
                    <a:lnT w="6350" cap="flat" cmpd="sng" algn="ctr">
                      <a:solidFill>
                        <a:schemeClr val="tx2"/>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7597737"/>
                  </a:ext>
                </a:extLst>
              </a:tr>
              <a:tr h="0">
                <a:tc>
                  <a:txBody>
                    <a:bodyPr/>
                    <a:lstStyle/>
                    <a:p>
                      <a:pPr algn="ctr"/>
                      <a:r>
                        <a:rPr lang="en-PH" sz="1100" b="0" dirty="0">
                          <a:solidFill>
                            <a:schemeClr val="tx1"/>
                          </a:solidFill>
                        </a:rPr>
                        <a:t>2%</a:t>
                      </a:r>
                    </a:p>
                  </a:txBody>
                  <a:tcPr marL="45720" marR="45720">
                    <a:lnL w="12700" cmpd="sng">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Equipment Sales</a:t>
                      </a:r>
                    </a:p>
                  </a:txBody>
                  <a:tcPr marL="45720" marR="45720">
                    <a:lnL w="6350" cap="flat" cmpd="sng" algn="ctr">
                      <a:solidFill>
                        <a:schemeClr val="tx2"/>
                      </a:solidFill>
                      <a:prstDash val="solid"/>
                      <a:round/>
                      <a:headEnd type="none" w="med" len="med"/>
                      <a:tailEnd type="none" w="med" len="med"/>
                    </a:lnL>
                    <a:lnR w="12700" cmpd="sng">
                      <a:noFill/>
                    </a:lnR>
                    <a:lnT w="635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11105185"/>
                  </a:ext>
                </a:extLst>
              </a:tr>
            </a:tbl>
          </a:graphicData>
        </a:graphic>
      </p:graphicFrame>
      <p:graphicFrame>
        <p:nvGraphicFramePr>
          <p:cNvPr id="10" name="Table 9">
            <a:extLst>
              <a:ext uri="{FF2B5EF4-FFF2-40B4-BE49-F238E27FC236}">
                <a16:creationId xmlns:a16="http://schemas.microsoft.com/office/drawing/2014/main" id="{92F1B338-1019-58A8-46A0-5ECBA553244D}"/>
              </a:ext>
            </a:extLst>
          </p:cNvPr>
          <p:cNvGraphicFramePr>
            <a:graphicFrameLocks noGrp="1"/>
          </p:cNvGraphicFramePr>
          <p:nvPr>
            <p:extLst>
              <p:ext uri="{D42A27DB-BD31-4B8C-83A1-F6EECF244321}">
                <p14:modId xmlns:p14="http://schemas.microsoft.com/office/powerpoint/2010/main" val="3315089083"/>
              </p:ext>
            </p:extLst>
          </p:nvPr>
        </p:nvGraphicFramePr>
        <p:xfrm>
          <a:off x="8561722" y="1969216"/>
          <a:ext cx="3222965" cy="518160"/>
        </p:xfrm>
        <a:graphic>
          <a:graphicData uri="http://schemas.openxmlformats.org/drawingml/2006/table">
            <a:tbl>
              <a:tblPr firstRow="1" bandRow="1">
                <a:tableStyleId>{5C22544A-7EE6-4342-B048-85BDC9FD1C3A}</a:tableStyleId>
              </a:tblPr>
              <a:tblGrid>
                <a:gridCol w="471309">
                  <a:extLst>
                    <a:ext uri="{9D8B030D-6E8A-4147-A177-3AD203B41FA5}">
                      <a16:colId xmlns:a16="http://schemas.microsoft.com/office/drawing/2014/main" val="1573730695"/>
                    </a:ext>
                  </a:extLst>
                </a:gridCol>
                <a:gridCol w="2751656">
                  <a:extLst>
                    <a:ext uri="{9D8B030D-6E8A-4147-A177-3AD203B41FA5}">
                      <a16:colId xmlns:a16="http://schemas.microsoft.com/office/drawing/2014/main" val="3018667870"/>
                    </a:ext>
                  </a:extLst>
                </a:gridCol>
              </a:tblGrid>
              <a:tr h="0">
                <a:tc>
                  <a:txBody>
                    <a:bodyPr/>
                    <a:lstStyle/>
                    <a:p>
                      <a:pPr algn="ctr"/>
                      <a:r>
                        <a:rPr lang="en-PH" sz="1100" b="0" dirty="0">
                          <a:solidFill>
                            <a:schemeClr val="tx1"/>
                          </a:solidFill>
                        </a:rPr>
                        <a:t>19%</a:t>
                      </a:r>
                    </a:p>
                  </a:txBody>
                  <a:tcPr marL="45720" marR="45720">
                    <a:lnL w="12700" cmpd="sng">
                      <a:noFill/>
                    </a:lnL>
                    <a:lnR w="6350" cap="flat" cmpd="sng" algn="ctr">
                      <a:solidFill>
                        <a:schemeClr val="tx2"/>
                      </a:solidFill>
                      <a:prstDash val="solid"/>
                      <a:round/>
                      <a:headEnd type="none" w="med" len="med"/>
                      <a:tailEnd type="none" w="med" len="med"/>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Development and Maintenance</a:t>
                      </a:r>
                    </a:p>
                  </a:txBody>
                  <a:tcPr marL="45720" marR="45720">
                    <a:lnL w="6350" cap="flat" cmpd="sng" algn="ctr">
                      <a:solidFill>
                        <a:schemeClr val="tx2"/>
                      </a:solidFill>
                      <a:prstDash val="solid"/>
                      <a:round/>
                      <a:headEnd type="none" w="med" len="med"/>
                      <a:tailEnd type="none" w="med" len="med"/>
                    </a:lnL>
                    <a:lnR w="12700" cmpd="sng">
                      <a:noFill/>
                    </a:lnR>
                    <a:lnT w="12700" cmpd="sng">
                      <a:noFill/>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3815520"/>
                  </a:ext>
                </a:extLst>
              </a:tr>
              <a:tr h="0">
                <a:tc>
                  <a:txBody>
                    <a:bodyPr/>
                    <a:lstStyle/>
                    <a:p>
                      <a:pPr algn="ctr"/>
                      <a:r>
                        <a:rPr lang="en-PH" sz="1100" b="0" dirty="0">
                          <a:solidFill>
                            <a:schemeClr val="tx1"/>
                          </a:solidFill>
                        </a:rPr>
                        <a:t>8%</a:t>
                      </a:r>
                    </a:p>
                  </a:txBody>
                  <a:tcPr marL="45720" marR="45720">
                    <a:lnL w="12700" cmpd="sng">
                      <a:noFill/>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85725"/>
                      <a:r>
                        <a:rPr lang="en-PH" sz="1100" b="0" dirty="0">
                          <a:solidFill>
                            <a:schemeClr val="tx1"/>
                          </a:solidFill>
                        </a:rPr>
                        <a:t>Product Development</a:t>
                      </a:r>
                    </a:p>
                  </a:txBody>
                  <a:tcPr marL="45720" marR="45720">
                    <a:lnL w="6350" cap="flat" cmpd="sng" algn="ctr">
                      <a:solidFill>
                        <a:schemeClr val="tx2"/>
                      </a:solidFill>
                      <a:prstDash val="solid"/>
                      <a:round/>
                      <a:headEnd type="none" w="med" len="med"/>
                      <a:tailEnd type="none" w="med" len="med"/>
                    </a:lnL>
                    <a:lnR w="12700" cmpd="sng">
                      <a:noFill/>
                    </a:lnR>
                    <a:lnT w="635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7597737"/>
                  </a:ext>
                </a:extLst>
              </a:tr>
            </a:tbl>
          </a:graphicData>
        </a:graphic>
      </p:graphicFrame>
      <p:sp>
        <p:nvSpPr>
          <p:cNvPr id="11" name="TextBox 10">
            <a:extLst>
              <a:ext uri="{FF2B5EF4-FFF2-40B4-BE49-F238E27FC236}">
                <a16:creationId xmlns:a16="http://schemas.microsoft.com/office/drawing/2014/main" id="{7F66055F-CC56-72D3-3183-17F68922B425}"/>
              </a:ext>
            </a:extLst>
          </p:cNvPr>
          <p:cNvSpPr txBox="1"/>
          <p:nvPr/>
        </p:nvSpPr>
        <p:spPr>
          <a:xfrm>
            <a:off x="1484097" y="1365564"/>
            <a:ext cx="1411238" cy="312073"/>
          </a:xfrm>
          <a:prstGeom prst="rect">
            <a:avLst/>
          </a:prstGeom>
          <a:solidFill>
            <a:schemeClr val="bg1"/>
          </a:solidFill>
        </p:spPr>
        <p:txBody>
          <a:bodyPr wrap="square">
            <a:spAutoFit/>
          </a:bodyPr>
          <a:lstStyle/>
          <a:p>
            <a:pPr algn="ctr">
              <a:lnSpc>
                <a:spcPct val="110000"/>
              </a:lnSpc>
              <a:spcAft>
                <a:spcPts val="300"/>
              </a:spcAft>
              <a:tabLst>
                <a:tab pos="2509838" algn="l"/>
              </a:tabLst>
            </a:pPr>
            <a:r>
              <a:rPr lang="en-US" sz="1400" spc="300" dirty="0">
                <a:latin typeface="+mj-lt"/>
                <a:cs typeface="Poppins Medium" pitchFamily="2" charset="77"/>
              </a:rPr>
              <a:t>OPERATIONS</a:t>
            </a:r>
            <a:endParaRPr lang="en-PH" sz="1400" spc="300" dirty="0">
              <a:latin typeface="+mj-lt"/>
              <a:cs typeface="Poppins Medium" pitchFamily="2" charset="77"/>
            </a:endParaRPr>
          </a:p>
        </p:txBody>
      </p:sp>
      <p:sp>
        <p:nvSpPr>
          <p:cNvPr id="12" name="TextBox 11">
            <a:extLst>
              <a:ext uri="{FF2B5EF4-FFF2-40B4-BE49-F238E27FC236}">
                <a16:creationId xmlns:a16="http://schemas.microsoft.com/office/drawing/2014/main" id="{CE3B9B07-6BB0-729C-58F2-6A27A2327D55}"/>
              </a:ext>
            </a:extLst>
          </p:cNvPr>
          <p:cNvSpPr txBox="1"/>
          <p:nvPr/>
        </p:nvSpPr>
        <p:spPr>
          <a:xfrm>
            <a:off x="4952735" y="1362194"/>
            <a:ext cx="2457450" cy="312073"/>
          </a:xfrm>
          <a:prstGeom prst="rect">
            <a:avLst/>
          </a:prstGeom>
          <a:solidFill>
            <a:schemeClr val="bg1"/>
          </a:solidFill>
        </p:spPr>
        <p:txBody>
          <a:bodyPr wrap="square">
            <a:spAutoFit/>
          </a:bodyPr>
          <a:lstStyle/>
          <a:p>
            <a:pPr algn="ctr">
              <a:lnSpc>
                <a:spcPct val="110000"/>
              </a:lnSpc>
              <a:spcAft>
                <a:spcPts val="300"/>
              </a:spcAft>
              <a:tabLst>
                <a:tab pos="2509838" algn="l"/>
              </a:tabLst>
            </a:pPr>
            <a:r>
              <a:rPr lang="en-US" sz="1400" spc="300" dirty="0">
                <a:latin typeface="+mj-lt"/>
                <a:cs typeface="Poppins Medium" pitchFamily="2" charset="77"/>
              </a:rPr>
              <a:t>SALES AND MARKETING</a:t>
            </a:r>
            <a:endParaRPr lang="en-PH" sz="1400" spc="300" dirty="0">
              <a:latin typeface="+mj-lt"/>
              <a:cs typeface="Poppins Medium" pitchFamily="2" charset="77"/>
            </a:endParaRPr>
          </a:p>
        </p:txBody>
      </p:sp>
      <p:sp>
        <p:nvSpPr>
          <p:cNvPr id="13" name="TextBox 12">
            <a:extLst>
              <a:ext uri="{FF2B5EF4-FFF2-40B4-BE49-F238E27FC236}">
                <a16:creationId xmlns:a16="http://schemas.microsoft.com/office/drawing/2014/main" id="{1CAD8F0A-1A73-6ECA-DCA8-8E678144C36C}"/>
              </a:ext>
            </a:extLst>
          </p:cNvPr>
          <p:cNvSpPr txBox="1"/>
          <p:nvPr/>
        </p:nvSpPr>
        <p:spPr>
          <a:xfrm>
            <a:off x="8848460" y="1370912"/>
            <a:ext cx="2649488" cy="312073"/>
          </a:xfrm>
          <a:prstGeom prst="rect">
            <a:avLst/>
          </a:prstGeom>
          <a:solidFill>
            <a:schemeClr val="bg1"/>
          </a:solidFill>
        </p:spPr>
        <p:txBody>
          <a:bodyPr wrap="square">
            <a:spAutoFit/>
          </a:bodyPr>
          <a:lstStyle/>
          <a:p>
            <a:pPr algn="ctr">
              <a:lnSpc>
                <a:spcPct val="110000"/>
              </a:lnSpc>
              <a:spcAft>
                <a:spcPts val="300"/>
              </a:spcAft>
              <a:tabLst>
                <a:tab pos="2509838" algn="l"/>
              </a:tabLst>
            </a:pPr>
            <a:r>
              <a:rPr lang="en-US" sz="1400" spc="300" dirty="0">
                <a:latin typeface="+mj-lt"/>
                <a:cs typeface="Poppins Medium" pitchFamily="2" charset="77"/>
              </a:rPr>
              <a:t>PRODUCT AND PLATFORM</a:t>
            </a:r>
            <a:endParaRPr lang="en-PH" sz="1400" spc="300" dirty="0">
              <a:latin typeface="+mj-lt"/>
              <a:cs typeface="Poppins Medium" pitchFamily="2" charset="77"/>
            </a:endParaRPr>
          </a:p>
        </p:txBody>
      </p:sp>
      <p:sp>
        <p:nvSpPr>
          <p:cNvPr id="14" name="TextBox 13">
            <a:extLst>
              <a:ext uri="{FF2B5EF4-FFF2-40B4-BE49-F238E27FC236}">
                <a16:creationId xmlns:a16="http://schemas.microsoft.com/office/drawing/2014/main" id="{CFC96885-CF38-8583-E077-EB137AEA2609}"/>
              </a:ext>
            </a:extLst>
          </p:cNvPr>
          <p:cNvSpPr txBox="1"/>
          <p:nvPr/>
        </p:nvSpPr>
        <p:spPr>
          <a:xfrm>
            <a:off x="1744230" y="3676973"/>
            <a:ext cx="890973" cy="473078"/>
          </a:xfrm>
          <a:prstGeom prst="rect">
            <a:avLst/>
          </a:prstGeom>
          <a:noFill/>
        </p:spPr>
        <p:txBody>
          <a:bodyPr wrap="square">
            <a:spAutoFit/>
          </a:bodyPr>
          <a:lstStyle/>
          <a:p>
            <a:pPr algn="ctr">
              <a:lnSpc>
                <a:spcPct val="110000"/>
              </a:lnSpc>
            </a:pPr>
            <a:r>
              <a:rPr lang="en-US" sz="2400" dirty="0">
                <a:latin typeface="Montserrat Medium" panose="00000600000000000000" pitchFamily="2" charset="0"/>
              </a:rPr>
              <a:t>50%</a:t>
            </a:r>
          </a:p>
        </p:txBody>
      </p:sp>
      <p:sp>
        <p:nvSpPr>
          <p:cNvPr id="15" name="TextBox 14">
            <a:extLst>
              <a:ext uri="{FF2B5EF4-FFF2-40B4-BE49-F238E27FC236}">
                <a16:creationId xmlns:a16="http://schemas.microsoft.com/office/drawing/2014/main" id="{1277C50B-4BFE-3835-FE70-DDEA9E1CFB36}"/>
              </a:ext>
            </a:extLst>
          </p:cNvPr>
          <p:cNvSpPr txBox="1"/>
          <p:nvPr/>
        </p:nvSpPr>
        <p:spPr>
          <a:xfrm>
            <a:off x="5735974" y="3676973"/>
            <a:ext cx="890973" cy="473078"/>
          </a:xfrm>
          <a:prstGeom prst="rect">
            <a:avLst/>
          </a:prstGeom>
          <a:noFill/>
        </p:spPr>
        <p:txBody>
          <a:bodyPr wrap="square">
            <a:spAutoFit/>
          </a:bodyPr>
          <a:lstStyle/>
          <a:p>
            <a:pPr algn="ctr">
              <a:lnSpc>
                <a:spcPct val="110000"/>
              </a:lnSpc>
            </a:pPr>
            <a:r>
              <a:rPr lang="en-US" sz="2400" dirty="0">
                <a:latin typeface="Montserrat Medium" panose="00000600000000000000" pitchFamily="2" charset="0"/>
              </a:rPr>
              <a:t>23%</a:t>
            </a:r>
          </a:p>
        </p:txBody>
      </p:sp>
      <p:sp>
        <p:nvSpPr>
          <p:cNvPr id="16" name="TextBox 15">
            <a:extLst>
              <a:ext uri="{FF2B5EF4-FFF2-40B4-BE49-F238E27FC236}">
                <a16:creationId xmlns:a16="http://schemas.microsoft.com/office/drawing/2014/main" id="{4FAA3544-CF20-7C02-D99B-40716947667D}"/>
              </a:ext>
            </a:extLst>
          </p:cNvPr>
          <p:cNvSpPr txBox="1"/>
          <p:nvPr/>
        </p:nvSpPr>
        <p:spPr>
          <a:xfrm>
            <a:off x="9727718" y="3676973"/>
            <a:ext cx="890973" cy="473078"/>
          </a:xfrm>
          <a:prstGeom prst="rect">
            <a:avLst/>
          </a:prstGeom>
          <a:noFill/>
        </p:spPr>
        <p:txBody>
          <a:bodyPr wrap="square">
            <a:spAutoFit/>
          </a:bodyPr>
          <a:lstStyle/>
          <a:p>
            <a:pPr algn="ctr">
              <a:lnSpc>
                <a:spcPct val="110000"/>
              </a:lnSpc>
            </a:pPr>
            <a:r>
              <a:rPr lang="en-US" sz="2400" dirty="0">
                <a:latin typeface="Montserrat Medium" panose="00000600000000000000" pitchFamily="2" charset="0"/>
              </a:rPr>
              <a:t>27%</a:t>
            </a:r>
          </a:p>
        </p:txBody>
      </p:sp>
      <p:sp>
        <p:nvSpPr>
          <p:cNvPr id="19" name="Rectangle 18">
            <a:extLst>
              <a:ext uri="{FF2B5EF4-FFF2-40B4-BE49-F238E27FC236}">
                <a16:creationId xmlns:a16="http://schemas.microsoft.com/office/drawing/2014/main" id="{A3F3C7D1-A5D0-7EC0-6309-47E8F6560C91}"/>
              </a:ext>
            </a:extLst>
          </p:cNvPr>
          <p:cNvSpPr/>
          <p:nvPr/>
        </p:nvSpPr>
        <p:spPr>
          <a:xfrm>
            <a:off x="4983612" y="0"/>
            <a:ext cx="3937770" cy="290457"/>
          </a:xfrm>
          <a:prstGeom prst="rect">
            <a:avLst/>
          </a:prstGeom>
          <a:solidFill>
            <a:srgbClr val="73FB7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112834"/>
                </a:solidFill>
                <a:latin typeface="Poppins" pitchFamily="2" charset="77"/>
                <a:cs typeface="Poppins" pitchFamily="2" charset="77"/>
              </a:rPr>
              <a:t>ALTERNATE</a:t>
            </a:r>
          </a:p>
        </p:txBody>
      </p:sp>
    </p:spTree>
    <p:extLst>
      <p:ext uri="{BB962C8B-B14F-4D97-AF65-F5344CB8AC3E}">
        <p14:creationId xmlns:p14="http://schemas.microsoft.com/office/powerpoint/2010/main" val="3740615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16E83801-B60A-1DAD-7107-C26F6D2AB757}"/>
              </a:ext>
            </a:extLst>
          </p:cNvPr>
          <p:cNvSpPr/>
          <p:nvPr/>
        </p:nvSpPr>
        <p:spPr>
          <a:xfrm>
            <a:off x="-1" y="1023045"/>
            <a:ext cx="12192001" cy="4811909"/>
          </a:xfrm>
          <a:prstGeom prst="rect">
            <a:avLst/>
          </a:prstGeom>
          <a:solidFill>
            <a:srgbClr val="C1B8B5">
              <a:alpha val="5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FBB60FA1-0AF2-E2AE-DEC7-C125F58F0790}"/>
              </a:ext>
            </a:extLst>
          </p:cNvPr>
          <p:cNvSpPr/>
          <p:nvPr/>
        </p:nvSpPr>
        <p:spPr>
          <a:xfrm>
            <a:off x="4562475" y="2115735"/>
            <a:ext cx="7629525" cy="752478"/>
          </a:xfrm>
          <a:prstGeom prst="rect">
            <a:avLst/>
          </a:prstGeom>
          <a:gradFill flip="none" rotWithShape="1">
            <a:gsLst>
              <a:gs pos="15000">
                <a:srgbClr val="9B948E"/>
              </a:gs>
              <a:gs pos="100000">
                <a:srgbClr val="EEEBEA"/>
              </a:gs>
            </a:gsLst>
            <a:lin ang="10800000" scaled="1"/>
            <a:tileRect/>
          </a:gra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TextBox 4">
            <a:extLst>
              <a:ext uri="{FF2B5EF4-FFF2-40B4-BE49-F238E27FC236}">
                <a16:creationId xmlns:a16="http://schemas.microsoft.com/office/drawing/2014/main" id="{CF235560-2029-77DA-5E3C-13CF7A681A22}"/>
              </a:ext>
            </a:extLst>
          </p:cNvPr>
          <p:cNvSpPr txBox="1"/>
          <p:nvPr/>
        </p:nvSpPr>
        <p:spPr>
          <a:xfrm>
            <a:off x="7819587" y="2185416"/>
            <a:ext cx="2533066" cy="400110"/>
          </a:xfrm>
          <a:prstGeom prst="rect">
            <a:avLst/>
          </a:prstGeom>
          <a:noFill/>
        </p:spPr>
        <p:txBody>
          <a:bodyPr wrap="none" rtlCol="0">
            <a:spAutoFit/>
          </a:bodyPr>
          <a:lstStyle/>
          <a:p>
            <a:pPr algn="l"/>
            <a:r>
              <a:rPr lang="en-US" sz="2000" dirty="0">
                <a:latin typeface="Poppins" pitchFamily="2" charset="77"/>
                <a:ea typeface="Inter" panose="02000503000000020004" pitchFamily="2" charset="0"/>
                <a:cs typeface="Poppins" pitchFamily="2" charset="77"/>
              </a:rPr>
              <a:t>Hugues Villeneuve</a:t>
            </a:r>
          </a:p>
        </p:txBody>
      </p:sp>
      <p:sp>
        <p:nvSpPr>
          <p:cNvPr id="6" name="TextBox 5">
            <a:extLst>
              <a:ext uri="{FF2B5EF4-FFF2-40B4-BE49-F238E27FC236}">
                <a16:creationId xmlns:a16="http://schemas.microsoft.com/office/drawing/2014/main" id="{0299E1B1-CFE6-67D7-8992-706F801CD01F}"/>
              </a:ext>
            </a:extLst>
          </p:cNvPr>
          <p:cNvSpPr txBox="1"/>
          <p:nvPr/>
        </p:nvSpPr>
        <p:spPr>
          <a:xfrm>
            <a:off x="7819587" y="2467094"/>
            <a:ext cx="1830950" cy="307777"/>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CEO AND FOUNDER</a:t>
            </a:r>
          </a:p>
        </p:txBody>
      </p:sp>
      <p:sp>
        <p:nvSpPr>
          <p:cNvPr id="7" name="TextBox 6">
            <a:extLst>
              <a:ext uri="{FF2B5EF4-FFF2-40B4-BE49-F238E27FC236}">
                <a16:creationId xmlns:a16="http://schemas.microsoft.com/office/drawing/2014/main" id="{D5ECF025-7806-88D0-F798-3785D4342DCA}"/>
              </a:ext>
            </a:extLst>
          </p:cNvPr>
          <p:cNvSpPr txBox="1"/>
          <p:nvPr/>
        </p:nvSpPr>
        <p:spPr>
          <a:xfrm>
            <a:off x="7819587" y="3075804"/>
            <a:ext cx="1489510" cy="307777"/>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(413) 204-8631</a:t>
            </a:r>
          </a:p>
        </p:txBody>
      </p:sp>
      <p:pic>
        <p:nvPicPr>
          <p:cNvPr id="12" name="Graphic 11" descr="Receiver outline">
            <a:extLst>
              <a:ext uri="{FF2B5EF4-FFF2-40B4-BE49-F238E27FC236}">
                <a16:creationId xmlns:a16="http://schemas.microsoft.com/office/drawing/2014/main" id="{EE4D4587-2F38-D898-C327-1921584172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7219949" y="3030134"/>
            <a:ext cx="432842" cy="432842"/>
          </a:xfrm>
          <a:prstGeom prst="rect">
            <a:avLst/>
          </a:prstGeom>
        </p:spPr>
      </p:pic>
      <p:sp>
        <p:nvSpPr>
          <p:cNvPr id="8" name="TextBox 7">
            <a:extLst>
              <a:ext uri="{FF2B5EF4-FFF2-40B4-BE49-F238E27FC236}">
                <a16:creationId xmlns:a16="http://schemas.microsoft.com/office/drawing/2014/main" id="{63EF07BC-E95C-6208-D366-70EAB85426B1}"/>
              </a:ext>
            </a:extLst>
          </p:cNvPr>
          <p:cNvSpPr txBox="1"/>
          <p:nvPr/>
        </p:nvSpPr>
        <p:spPr>
          <a:xfrm>
            <a:off x="7819587" y="3587128"/>
            <a:ext cx="2214068" cy="307777"/>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hugh@ivmastery.com</a:t>
            </a:r>
          </a:p>
        </p:txBody>
      </p:sp>
      <p:pic>
        <p:nvPicPr>
          <p:cNvPr id="13" name="Graphic 12" descr="Send outline">
            <a:extLst>
              <a:ext uri="{FF2B5EF4-FFF2-40B4-BE49-F238E27FC236}">
                <a16:creationId xmlns:a16="http://schemas.microsoft.com/office/drawing/2014/main" id="{F59B8C6D-16BA-8588-2F4A-DBE42D58667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19950" y="3541458"/>
            <a:ext cx="432842" cy="432842"/>
          </a:xfrm>
          <a:prstGeom prst="rect">
            <a:avLst/>
          </a:prstGeom>
        </p:spPr>
      </p:pic>
      <p:sp>
        <p:nvSpPr>
          <p:cNvPr id="9" name="TextBox 8">
            <a:extLst>
              <a:ext uri="{FF2B5EF4-FFF2-40B4-BE49-F238E27FC236}">
                <a16:creationId xmlns:a16="http://schemas.microsoft.com/office/drawing/2014/main" id="{8D99E5E3-07A1-DEC5-44A0-BD4D3435E408}"/>
              </a:ext>
            </a:extLst>
          </p:cNvPr>
          <p:cNvSpPr txBox="1"/>
          <p:nvPr/>
        </p:nvSpPr>
        <p:spPr>
          <a:xfrm>
            <a:off x="7819587" y="4126120"/>
            <a:ext cx="2276585" cy="307777"/>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https://ivmastery.com/</a:t>
            </a:r>
          </a:p>
        </p:txBody>
      </p:sp>
      <p:pic>
        <p:nvPicPr>
          <p:cNvPr id="14" name="Graphic 13" descr="Internet outline">
            <a:extLst>
              <a:ext uri="{FF2B5EF4-FFF2-40B4-BE49-F238E27FC236}">
                <a16:creationId xmlns:a16="http://schemas.microsoft.com/office/drawing/2014/main" id="{84A1CD53-A66E-5A01-248D-9AC0B7EC52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24625" y="4052782"/>
            <a:ext cx="492851" cy="492851"/>
          </a:xfrm>
          <a:prstGeom prst="rect">
            <a:avLst/>
          </a:prstGeom>
        </p:spPr>
      </p:pic>
      <p:sp>
        <p:nvSpPr>
          <p:cNvPr id="11" name="TextBox 10">
            <a:extLst>
              <a:ext uri="{FF2B5EF4-FFF2-40B4-BE49-F238E27FC236}">
                <a16:creationId xmlns:a16="http://schemas.microsoft.com/office/drawing/2014/main" id="{080161D6-6B88-E3FC-6879-25004B0D4252}"/>
              </a:ext>
            </a:extLst>
          </p:cNvPr>
          <p:cNvSpPr txBox="1"/>
          <p:nvPr/>
        </p:nvSpPr>
        <p:spPr>
          <a:xfrm>
            <a:off x="7819587" y="5070593"/>
            <a:ext cx="1838965" cy="738664"/>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IV Mastery</a:t>
            </a:r>
          </a:p>
          <a:p>
            <a:pPr algn="l"/>
            <a:r>
              <a:rPr lang="en-US" sz="1400" dirty="0">
                <a:latin typeface="Poppins" pitchFamily="2" charset="77"/>
                <a:ea typeface="Inter" panose="02000503000000020004" pitchFamily="2" charset="0"/>
                <a:cs typeface="Poppins" pitchFamily="2" charset="77"/>
              </a:rPr>
              <a:t>72 Greenbriar Rd</a:t>
            </a:r>
          </a:p>
          <a:p>
            <a:pPr algn="l"/>
            <a:r>
              <a:rPr lang="en-US" sz="1400" dirty="0">
                <a:latin typeface="Poppins" pitchFamily="2" charset="77"/>
                <a:ea typeface="Inter" panose="02000503000000020004" pitchFamily="2" charset="0"/>
                <a:cs typeface="Poppins" pitchFamily="2" charset="77"/>
              </a:rPr>
              <a:t>Meriden, CT 06450</a:t>
            </a:r>
          </a:p>
        </p:txBody>
      </p:sp>
      <p:pic>
        <p:nvPicPr>
          <p:cNvPr id="17" name="Graphic 16" descr="Marker outline">
            <a:extLst>
              <a:ext uri="{FF2B5EF4-FFF2-40B4-BE49-F238E27FC236}">
                <a16:creationId xmlns:a16="http://schemas.microsoft.com/office/drawing/2014/main" id="{63EF49BD-80B7-31F2-43F5-E3A5DEC6150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145161" y="5122423"/>
            <a:ext cx="665210" cy="665210"/>
          </a:xfrm>
          <a:prstGeom prst="rect">
            <a:avLst/>
          </a:prstGeom>
        </p:spPr>
      </p:pic>
      <p:sp>
        <p:nvSpPr>
          <p:cNvPr id="10" name="TextBox 9">
            <a:extLst>
              <a:ext uri="{FF2B5EF4-FFF2-40B4-BE49-F238E27FC236}">
                <a16:creationId xmlns:a16="http://schemas.microsoft.com/office/drawing/2014/main" id="{50C6DCC4-C7CD-D94F-5FC6-7AA6212EBC84}"/>
              </a:ext>
            </a:extLst>
          </p:cNvPr>
          <p:cNvSpPr txBox="1"/>
          <p:nvPr/>
        </p:nvSpPr>
        <p:spPr>
          <a:xfrm>
            <a:off x="7819587" y="4639888"/>
            <a:ext cx="3308919" cy="307777"/>
          </a:xfrm>
          <a:prstGeom prst="rect">
            <a:avLst/>
          </a:prstGeom>
          <a:noFill/>
        </p:spPr>
        <p:txBody>
          <a:bodyPr wrap="none" rtlCol="0">
            <a:spAutoFit/>
          </a:bodyPr>
          <a:lstStyle/>
          <a:p>
            <a:pPr algn="l"/>
            <a:r>
              <a:rPr lang="en-US" sz="1400" dirty="0">
                <a:latin typeface="Poppins" pitchFamily="2" charset="77"/>
                <a:ea typeface="Inter" panose="02000503000000020004" pitchFamily="2" charset="0"/>
                <a:cs typeface="Poppins" pitchFamily="2" charset="77"/>
              </a:rPr>
              <a:t>linkedin.com/in/huguesvilleneuve/</a:t>
            </a:r>
          </a:p>
        </p:txBody>
      </p:sp>
      <p:pic>
        <p:nvPicPr>
          <p:cNvPr id="19" name="Graphic 18">
            <a:extLst>
              <a:ext uri="{FF2B5EF4-FFF2-40B4-BE49-F238E27FC236}">
                <a16:creationId xmlns:a16="http://schemas.microsoft.com/office/drawing/2014/main" id="{95AAE378-E831-5C7E-A590-0A1A7EA4DB6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283360" y="4624115"/>
            <a:ext cx="369432" cy="367995"/>
          </a:xfrm>
          <a:prstGeom prst="rect">
            <a:avLst/>
          </a:prstGeom>
        </p:spPr>
      </p:pic>
      <p:pic>
        <p:nvPicPr>
          <p:cNvPr id="2" name="Picture 1">
            <a:extLst>
              <a:ext uri="{FF2B5EF4-FFF2-40B4-BE49-F238E27FC236}">
                <a16:creationId xmlns:a16="http://schemas.microsoft.com/office/drawing/2014/main" id="{0CA4C729-5AEA-549D-D3CB-584A67F29BB7}"/>
              </a:ext>
            </a:extLst>
          </p:cNvPr>
          <p:cNvPicPr>
            <a:picLocks noChangeAspect="1"/>
          </p:cNvPicPr>
          <p:nvPr/>
        </p:nvPicPr>
        <p:blipFill>
          <a:blip r:embed="rId12"/>
          <a:stretch>
            <a:fillRect/>
          </a:stretch>
        </p:blipFill>
        <p:spPr>
          <a:xfrm>
            <a:off x="6908678" y="968375"/>
            <a:ext cx="3627120" cy="1088136"/>
          </a:xfrm>
          <a:prstGeom prst="rect">
            <a:avLst/>
          </a:prstGeom>
        </p:spPr>
      </p:pic>
      <p:pic>
        <p:nvPicPr>
          <p:cNvPr id="30" name="Picture 29">
            <a:extLst>
              <a:ext uri="{FF2B5EF4-FFF2-40B4-BE49-F238E27FC236}">
                <a16:creationId xmlns:a16="http://schemas.microsoft.com/office/drawing/2014/main" id="{3D087B36-FCB4-27BA-4073-BF3237CEB9D5}"/>
              </a:ext>
            </a:extLst>
          </p:cNvPr>
          <p:cNvPicPr>
            <a:picLocks noChangeAspect="1"/>
          </p:cNvPicPr>
          <p:nvPr/>
        </p:nvPicPr>
        <p:blipFill rotWithShape="1">
          <a:blip r:embed="rId13"/>
          <a:srcRect l="19602" t="11365" r="17609" b="16836"/>
          <a:stretch/>
        </p:blipFill>
        <p:spPr>
          <a:xfrm>
            <a:off x="533400" y="1512443"/>
            <a:ext cx="4958499" cy="3780149"/>
          </a:xfrm>
          <a:prstGeom prst="rect">
            <a:avLst/>
          </a:prstGeom>
          <a:ln w="12700">
            <a:solidFill>
              <a:schemeClr val="bg2"/>
            </a:solidFill>
            <a:miter lim="800000"/>
          </a:ln>
        </p:spPr>
      </p:pic>
    </p:spTree>
    <p:extLst>
      <p:ext uri="{BB962C8B-B14F-4D97-AF65-F5344CB8AC3E}">
        <p14:creationId xmlns:p14="http://schemas.microsoft.com/office/powerpoint/2010/main" val="1648168221"/>
      </p:ext>
    </p:extLst>
  </p:cSld>
  <p:clrMapOvr>
    <a:masterClrMapping/>
  </p:clrMapOvr>
</p:sld>
</file>

<file path=ppt/theme/theme1.xml><?xml version="1.0" encoding="utf-8"?>
<a:theme xmlns:a="http://schemas.openxmlformats.org/drawingml/2006/main" name="IV Mastery">
  <a:themeElements>
    <a:clrScheme name="IV Mastery">
      <a:dk1>
        <a:sysClr val="windowText" lastClr="000000"/>
      </a:dk1>
      <a:lt1>
        <a:sysClr val="window" lastClr="FFFFFF"/>
      </a:lt1>
      <a:dk2>
        <a:srgbClr val="112935"/>
      </a:dk2>
      <a:lt2>
        <a:srgbClr val="D9A026"/>
      </a:lt2>
      <a:accent1>
        <a:srgbClr val="F2ECE8"/>
      </a:accent1>
      <a:accent2>
        <a:srgbClr val="5C85A5"/>
      </a:accent2>
      <a:accent3>
        <a:srgbClr val="DFE6EA"/>
      </a:accent3>
      <a:accent4>
        <a:srgbClr val="FFC000"/>
      </a:accent4>
      <a:accent5>
        <a:srgbClr val="5B9BD5"/>
      </a:accent5>
      <a:accent6>
        <a:srgbClr val="70AD47"/>
      </a:accent6>
      <a:hlink>
        <a:srgbClr val="0563C1"/>
      </a:hlink>
      <a:folHlink>
        <a:srgbClr val="954F72"/>
      </a:folHlink>
    </a:clrScheme>
    <a:fontScheme name="Custom 6">
      <a:majorFont>
        <a:latin typeface="Oswald"/>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9525">
          <a:solidFill>
            <a:srgbClr val="11283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gn="l">
          <a:defRPr sz="1400" dirty="0" err="1" smtClean="0">
            <a:latin typeface="Poppins" pitchFamily="2" charset="77"/>
            <a:ea typeface="Inter" panose="02000503000000020004" pitchFamily="2" charset="0"/>
            <a:cs typeface="Poppins" pitchFamily="2" charset="77"/>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4780</TotalTime>
  <Words>2208</Words>
  <Application>Microsoft Macintosh PowerPoint</Application>
  <PresentationFormat>Widescreen</PresentationFormat>
  <Paragraphs>396</Paragraphs>
  <Slides>16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Courier New</vt:lpstr>
      <vt:lpstr>Inter</vt:lpstr>
      <vt:lpstr>Montserrat Medium</vt:lpstr>
      <vt:lpstr>Oswald</vt:lpstr>
      <vt:lpstr>Poppins</vt:lpstr>
      <vt:lpstr>Poppins Light</vt:lpstr>
      <vt:lpstr>Poppins Medium</vt:lpstr>
      <vt:lpstr>IV Mastery</vt:lpstr>
      <vt:lpstr>PowerPoint Presentation</vt:lpstr>
      <vt:lpstr>PowerPoint Presentation</vt:lpstr>
      <vt:lpstr>Market Opportunity</vt:lpstr>
      <vt:lpstr>Problems with Traditional Classroom IV Training</vt:lpstr>
      <vt:lpstr>The IV Mastery Solution</vt:lpstr>
      <vt:lpstr>Step-by-Step to Compliance Using AI</vt:lpstr>
      <vt:lpstr>Business Model</vt:lpstr>
      <vt:lpstr>Leadership</vt:lpstr>
      <vt:lpstr>Team</vt:lpstr>
      <vt:lpstr>Target Market</vt:lpstr>
      <vt:lpstr>Competitive Landscape</vt:lpstr>
      <vt:lpstr>Current White Label Clients </vt:lpstr>
      <vt:lpstr>Traction and Roadmap</vt:lpstr>
      <vt:lpstr>Financial Model</vt:lpstr>
      <vt:lpstr>Use of Funds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IV Mastery Investor</dc:title>
  <dc:subject/>
  <dc:creator>IV Mastery</dc:creator>
  <cp:keywords/>
  <dc:description>Development, writing and design by PitchDeckWriter.com</dc:description>
  <cp:lastModifiedBy>Pitch Deck Writer LLC</cp:lastModifiedBy>
  <cp:revision>108</cp:revision>
  <dcterms:created xsi:type="dcterms:W3CDTF">2023-06-30T16:00:09Z</dcterms:created>
  <dcterms:modified xsi:type="dcterms:W3CDTF">2024-07-22T19:40:25Z</dcterms:modified>
  <cp:category/>
</cp:coreProperties>
</file>